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68" r:id="rId3"/>
    <p:sldId id="264" r:id="rId4"/>
    <p:sldId id="257" r:id="rId5"/>
    <p:sldId id="258" r:id="rId6"/>
    <p:sldId id="260" r:id="rId7"/>
    <p:sldId id="259" r:id="rId8"/>
    <p:sldId id="261" r:id="rId9"/>
    <p:sldId id="262" r:id="rId10"/>
    <p:sldId id="265" r:id="rId11"/>
    <p:sldId id="263"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9" name="Slide Number Placeholder 8"/>
          <p:cNvSpPr>
            <a:spLocks noGrp="1"/>
          </p:cNvSpPr>
          <p:nvPr>
            <p:ph type="sldNum" sz="quarter" idx="11"/>
          </p:nvPr>
        </p:nvSpPr>
        <p:spPr/>
        <p:txBody>
          <a:bodyPr/>
          <a:lstStyle/>
          <a:p>
            <a:fld id="{91974DF9-AD47-4691-BA21-BBFCE3637A9A}"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974DF9-AD47-4691-BA21-BBFCE3637A9A}" type="slidenum">
              <a:rPr kumimoji="0" lang="en-US" smtClean="0"/>
              <a:pPr eaLnBrk="1" latinLnBrk="0" hangingPunct="1"/>
              <a:t>‹#›</a:t>
            </a:fld>
            <a:endParaRPr kumimoji="0"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C699CB88-5E1A-4FAC-892A-60949ACB1F6F}" type="datetimeFigureOut">
              <a:rPr lang="en-US" smtClean="0"/>
              <a:pPr eaLnBrk="1" latinLnBrk="0" hangingPunct="1"/>
              <a:t>11/19/2018</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hart.googleapis.com/chart?cht=tx&amp;chl=b_%7b0%7d=\bar%7bY%7d-b_%7b1%7d\bar%7bX%7d"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chart.googleapis.com/chart?cht=tx&amp;chl=b_%7b0%7d=5%7d-(0.066)(29)=3.08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hart.googleapis.com/chart?cht=tx&amp;chl=Y'=3.086+0.066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0" y="2286000"/>
            <a:ext cx="4648200" cy="1524000"/>
          </a:xfrm>
          <a:prstGeom prst="rect">
            <a:avLst/>
          </a:prstGeom>
        </p:spPr>
        <p:txBody>
          <a:bodyPr>
            <a:normAutofit fontScale="82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b="1" dirty="0">
                <a:solidFill>
                  <a:schemeClr val="tx1"/>
                </a:solidFill>
                <a:latin typeface="Times New Roman" pitchFamily="18" charset="0"/>
                <a:cs typeface="Times New Roman" pitchFamily="18" charset="0"/>
              </a:rPr>
              <a:t>Statistic</a:t>
            </a:r>
          </a:p>
          <a:p>
            <a:pPr algn="ct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Lecture </a:t>
            </a:r>
            <a:r>
              <a:rPr lang="en-US" b="1" dirty="0" smtClean="0">
                <a:solidFill>
                  <a:schemeClr val="tx1"/>
                </a:solidFill>
                <a:latin typeface="Times New Roman" pitchFamily="18" charset="0"/>
                <a:cs typeface="Times New Roman" pitchFamily="18" charset="0"/>
              </a:rPr>
              <a:t>8</a:t>
            </a:r>
            <a:endParaRPr lang="ar-IQ" b="1" dirty="0">
              <a:solidFill>
                <a:schemeClr val="tx1"/>
              </a:solidFill>
              <a:latin typeface="Times New Roman" pitchFamily="18" charset="0"/>
              <a:cs typeface="Times New Roman" pitchFamily="18" charset="0"/>
            </a:endParaRPr>
          </a:p>
        </p:txBody>
      </p:sp>
      <p:sp>
        <p:nvSpPr>
          <p:cNvPr id="9" name="Subtitle 2"/>
          <p:cNvSpPr txBox="1">
            <a:spLocks/>
          </p:cNvSpPr>
          <p:nvPr/>
        </p:nvSpPr>
        <p:spPr>
          <a:xfrm>
            <a:off x="1905000" y="4114800"/>
            <a:ext cx="4953000" cy="9144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b="1" dirty="0" smtClean="0">
                <a:latin typeface="Times New Roman" pitchFamily="18" charset="0"/>
                <a:cs typeface="Times New Roman" pitchFamily="18" charset="0"/>
              </a:rPr>
              <a:t>Dr. Nada Abdullah </a:t>
            </a:r>
            <a:r>
              <a:rPr lang="en-US" b="1" dirty="0" err="1" smtClean="0">
                <a:latin typeface="Times New Roman" pitchFamily="18" charset="0"/>
                <a:cs typeface="Times New Roman" pitchFamily="18" charset="0"/>
              </a:rPr>
              <a:t>Rasheed</a:t>
            </a:r>
            <a:endParaRPr lang="en-US" b="1" dirty="0" smtClean="0">
              <a:latin typeface="Times New Roman" pitchFamily="18" charset="0"/>
              <a:cs typeface="Times New Roman" pitchFamily="18" charset="0"/>
            </a:endParaRPr>
          </a:p>
          <a:p>
            <a:pPr algn="ctr"/>
            <a:r>
              <a:rPr lang="en-US" b="1" dirty="0">
                <a:latin typeface="Times New Roman" pitchFamily="18" charset="0"/>
                <a:cs typeface="Times New Roman" pitchFamily="18" charset="0"/>
              </a:rPr>
              <a:t>Assist prof. / Computer </a:t>
            </a:r>
            <a:r>
              <a:rPr lang="en-US" b="1" dirty="0" smtClean="0">
                <a:latin typeface="Times New Roman" pitchFamily="18" charset="0"/>
                <a:cs typeface="Times New Roman" pitchFamily="18" charset="0"/>
              </a:rPr>
              <a:t>Science</a:t>
            </a:r>
            <a:endParaRPr lang="ar-IQ" b="1" dirty="0">
              <a:latin typeface="Times New Roman" pitchFamily="18" charset="0"/>
              <a:cs typeface="Times New Roman" pitchFamily="18" charset="0"/>
            </a:endParaRPr>
          </a:p>
        </p:txBody>
      </p:sp>
      <p:pic>
        <p:nvPicPr>
          <p:cNvPr id="10" name="Picture 2" descr="صورة ذات صلة"/>
          <p:cNvPicPr>
            <a:picLocks noChangeAspect="1" noChangeArrowheads="1"/>
          </p:cNvPicPr>
          <p:nvPr/>
        </p:nvPicPr>
        <p:blipFill>
          <a:blip r:embed="rId2" cstate="print"/>
          <a:srcRect l="5206" r="4555"/>
          <a:stretch>
            <a:fillRect/>
          </a:stretch>
        </p:blipFill>
        <p:spPr bwMode="auto">
          <a:xfrm>
            <a:off x="6183489" y="228600"/>
            <a:ext cx="1600200" cy="1511727"/>
          </a:xfrm>
          <a:prstGeom prst="rect">
            <a:avLst/>
          </a:prstGeom>
          <a:noFill/>
        </p:spPr>
      </p:pic>
      <p:pic>
        <p:nvPicPr>
          <p:cNvPr id="11" name="Picture 1" descr="شعار العلو2م"/>
          <p:cNvPicPr>
            <a:picLocks noChangeAspect="1" noChangeArrowheads="1"/>
          </p:cNvPicPr>
          <p:nvPr/>
        </p:nvPicPr>
        <p:blipFill>
          <a:blip r:embed="rId3" cstate="print"/>
          <a:srcRect/>
          <a:stretch>
            <a:fillRect/>
          </a:stretch>
        </p:blipFill>
        <p:spPr bwMode="auto">
          <a:xfrm>
            <a:off x="762000" y="304800"/>
            <a:ext cx="1545752" cy="1518654"/>
          </a:xfrm>
          <a:prstGeom prst="rect">
            <a:avLst/>
          </a:prstGeom>
          <a:noFill/>
        </p:spPr>
      </p:pic>
    </p:spTree>
    <p:extLst>
      <p:ext uri="{BB962C8B-B14F-4D97-AF65-F5344CB8AC3E}">
        <p14:creationId xmlns:p14="http://schemas.microsoft.com/office/powerpoint/2010/main" val="2338018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5" name="Rectangle 4"/>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Regression</a:t>
            </a:r>
          </a:p>
        </p:txBody>
      </p:sp>
      <p:graphicFrame>
        <p:nvGraphicFramePr>
          <p:cNvPr id="3" name="Table 2"/>
          <p:cNvGraphicFramePr>
            <a:graphicFrameLocks noGrp="1"/>
          </p:cNvGraphicFramePr>
          <p:nvPr/>
        </p:nvGraphicFramePr>
        <p:xfrm>
          <a:off x="457200" y="2135505"/>
          <a:ext cx="7620000" cy="3729990"/>
        </p:xfrm>
        <a:graphic>
          <a:graphicData uri="http://schemas.openxmlformats.org/drawingml/2006/table">
            <a:tbl>
              <a:tblPr firstRow="1" firstCol="1" bandRow="1">
                <a:tableStyleId>{5C22544A-7EE6-4342-B048-85BDC9FD1C3A}</a:tableStyleId>
              </a:tblPr>
              <a:tblGrid>
                <a:gridCol w="1524000"/>
                <a:gridCol w="1524000"/>
                <a:gridCol w="1524000"/>
                <a:gridCol w="1524000"/>
                <a:gridCol w="1524000"/>
              </a:tblGrid>
              <a:tr h="0">
                <a:tc>
                  <a:txBody>
                    <a:bodyPr/>
                    <a:lstStyle/>
                    <a:p>
                      <a:pPr marL="0" marR="0" algn="just">
                        <a:lnSpc>
                          <a:spcPct val="150000"/>
                        </a:lnSpc>
                        <a:spcBef>
                          <a:spcPts val="0"/>
                        </a:spcBef>
                        <a:spcAft>
                          <a:spcPts val="0"/>
                        </a:spcAft>
                      </a:pPr>
                      <a:r>
                        <a:rPr lang="en-US" sz="1400">
                          <a:effectLst/>
                        </a:rPr>
                        <a:t>Name</a:t>
                      </a:r>
                      <a:endParaRPr lang="en-US" sz="1100">
                        <a:effectLst/>
                        <a:latin typeface="Calibri"/>
                        <a:ea typeface="Times New Roman"/>
                        <a:cs typeface="Arial"/>
                      </a:endParaRPr>
                    </a:p>
                  </a:txBody>
                  <a:tcPr marL="9525" marR="9525" marT="9525" marB="9525" anchor="b"/>
                </a:tc>
                <a:tc>
                  <a:txBody>
                    <a:bodyPr/>
                    <a:lstStyle/>
                    <a:p>
                      <a:pPr marL="0" marR="0" algn="ctr">
                        <a:lnSpc>
                          <a:spcPct val="150000"/>
                        </a:lnSpc>
                        <a:spcBef>
                          <a:spcPts val="0"/>
                        </a:spcBef>
                        <a:spcAft>
                          <a:spcPts val="0"/>
                        </a:spcAft>
                      </a:pPr>
                      <a:r>
                        <a:rPr lang="en-US" sz="1400">
                          <a:effectLst/>
                        </a:rPr>
                        <a:t>Age (X)</a:t>
                      </a:r>
                      <a:endParaRPr lang="en-US" sz="1100">
                        <a:effectLst/>
                        <a:latin typeface="Calibri"/>
                        <a:ea typeface="Times New Roman"/>
                        <a:cs typeface="Arial"/>
                      </a:endParaRPr>
                    </a:p>
                  </a:txBody>
                  <a:tcPr marL="9525" marR="9525" marT="9525" marB="9525" anchor="b"/>
                </a:tc>
                <a:tc>
                  <a:txBody>
                    <a:bodyPr/>
                    <a:lstStyle/>
                    <a:p>
                      <a:pPr marL="0" marR="0" algn="ctr">
                        <a:lnSpc>
                          <a:spcPct val="150000"/>
                        </a:lnSpc>
                        <a:spcBef>
                          <a:spcPts val="0"/>
                        </a:spcBef>
                        <a:spcAft>
                          <a:spcPts val="0"/>
                        </a:spcAft>
                      </a:pPr>
                      <a:r>
                        <a:rPr lang="en-US" sz="1400">
                          <a:effectLst/>
                        </a:rPr>
                        <a:t>Books (Y)</a:t>
                      </a:r>
                      <a:endParaRPr lang="en-US" sz="1100">
                        <a:effectLst/>
                        <a:latin typeface="Calibri"/>
                        <a:ea typeface="Times New Roman"/>
                        <a:cs typeface="Arial"/>
                      </a:endParaRPr>
                    </a:p>
                  </a:txBody>
                  <a:tcPr marL="9525" marR="9525" marT="9525" marB="9525" anchor="b"/>
                </a:tc>
                <a:tc>
                  <a:txBody>
                    <a:bodyPr/>
                    <a:lstStyle/>
                    <a:p>
                      <a:pPr marL="0" marR="0" algn="ctr">
                        <a:lnSpc>
                          <a:spcPct val="150000"/>
                        </a:lnSpc>
                        <a:spcBef>
                          <a:spcPts val="0"/>
                        </a:spcBef>
                        <a:spcAft>
                          <a:spcPts val="0"/>
                        </a:spcAft>
                      </a:pPr>
                      <a:r>
                        <a:rPr lang="en-US" sz="1400">
                          <a:effectLst/>
                        </a:rPr>
                        <a:t>Y' = 3.086 + 0.066X</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Y’</a:t>
                      </a:r>
                      <a:endParaRPr lang="en-US" sz="1100">
                        <a:effectLst/>
                        <a:latin typeface="Calibri"/>
                        <a:ea typeface="Times New Roman"/>
                        <a:cs typeface="Arial"/>
                      </a:endParaRPr>
                    </a:p>
                  </a:txBody>
                  <a:tcPr marL="9525" marR="9525" marT="9525" marB="9525" anchor="ctr"/>
                </a:tc>
              </a:tr>
              <a:tr h="0">
                <a:tc>
                  <a:txBody>
                    <a:bodyPr/>
                    <a:lstStyle/>
                    <a:p>
                      <a:pPr marL="0" marR="0" algn="just">
                        <a:lnSpc>
                          <a:spcPct val="150000"/>
                        </a:lnSpc>
                        <a:spcBef>
                          <a:spcPts val="0"/>
                        </a:spcBef>
                        <a:spcAft>
                          <a:spcPts val="0"/>
                        </a:spcAft>
                      </a:pPr>
                      <a:r>
                        <a:rPr lang="en-US" sz="1400">
                          <a:effectLst/>
                        </a:rPr>
                        <a:t>A</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22</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8</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3.086 + .066(22)</a:t>
                      </a:r>
                      <a:endParaRPr lang="en-US" sz="1100">
                        <a:effectLst/>
                        <a:latin typeface="Calibri"/>
                        <a:ea typeface="Times New Roman"/>
                        <a:cs typeface="Arial"/>
                      </a:endParaRPr>
                    </a:p>
                  </a:txBody>
                  <a:tcPr marL="9525" marR="9525" marT="9525" marB="9525"/>
                </a:tc>
                <a:tc>
                  <a:txBody>
                    <a:bodyPr/>
                    <a:lstStyle/>
                    <a:p>
                      <a:pPr marL="0" marR="0" algn="ctr">
                        <a:lnSpc>
                          <a:spcPct val="150000"/>
                        </a:lnSpc>
                        <a:spcBef>
                          <a:spcPts val="0"/>
                        </a:spcBef>
                        <a:spcAft>
                          <a:spcPts val="0"/>
                        </a:spcAft>
                      </a:pPr>
                      <a:r>
                        <a:rPr lang="en-US" sz="1400">
                          <a:effectLst/>
                        </a:rPr>
                        <a:t>4.538</a:t>
                      </a:r>
                      <a:endParaRPr lang="en-US" sz="1100">
                        <a:effectLst/>
                        <a:latin typeface="Calibri"/>
                        <a:ea typeface="Times New Roman"/>
                        <a:cs typeface="Arial"/>
                      </a:endParaRPr>
                    </a:p>
                  </a:txBody>
                  <a:tcPr marL="9525" marR="9525" marT="9525" marB="9525" anchor="ctr"/>
                </a:tc>
              </a:tr>
              <a:tr h="0">
                <a:tc>
                  <a:txBody>
                    <a:bodyPr/>
                    <a:lstStyle/>
                    <a:p>
                      <a:pPr marL="0" marR="0" algn="just">
                        <a:lnSpc>
                          <a:spcPct val="150000"/>
                        </a:lnSpc>
                        <a:spcBef>
                          <a:spcPts val="0"/>
                        </a:spcBef>
                        <a:spcAft>
                          <a:spcPts val="0"/>
                        </a:spcAft>
                      </a:pPr>
                      <a:r>
                        <a:rPr lang="en-US" sz="1400">
                          <a:effectLst/>
                        </a:rPr>
                        <a:t>B</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20</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4</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3.086 + .066(20)</a:t>
                      </a:r>
                      <a:endParaRPr lang="en-US" sz="1100">
                        <a:effectLst/>
                        <a:latin typeface="Calibri"/>
                        <a:ea typeface="Times New Roman"/>
                        <a:cs typeface="Arial"/>
                      </a:endParaRPr>
                    </a:p>
                  </a:txBody>
                  <a:tcPr marL="9525" marR="9525" marT="9525" marB="9525"/>
                </a:tc>
                <a:tc>
                  <a:txBody>
                    <a:bodyPr/>
                    <a:lstStyle/>
                    <a:p>
                      <a:pPr marL="0" marR="0" algn="ctr">
                        <a:lnSpc>
                          <a:spcPct val="150000"/>
                        </a:lnSpc>
                        <a:spcBef>
                          <a:spcPts val="0"/>
                        </a:spcBef>
                        <a:spcAft>
                          <a:spcPts val="0"/>
                        </a:spcAft>
                      </a:pPr>
                      <a:r>
                        <a:rPr lang="en-US" sz="1400">
                          <a:effectLst/>
                        </a:rPr>
                        <a:t>4.406</a:t>
                      </a:r>
                      <a:endParaRPr lang="en-US" sz="1100">
                        <a:effectLst/>
                        <a:latin typeface="Calibri"/>
                        <a:ea typeface="Times New Roman"/>
                        <a:cs typeface="Arial"/>
                      </a:endParaRPr>
                    </a:p>
                  </a:txBody>
                  <a:tcPr marL="9525" marR="9525" marT="9525" marB="9525" anchor="ctr"/>
                </a:tc>
              </a:tr>
              <a:tr h="0">
                <a:tc>
                  <a:txBody>
                    <a:bodyPr/>
                    <a:lstStyle/>
                    <a:p>
                      <a:pPr marL="0" marR="0" algn="just">
                        <a:lnSpc>
                          <a:spcPct val="150000"/>
                        </a:lnSpc>
                        <a:spcBef>
                          <a:spcPts val="0"/>
                        </a:spcBef>
                        <a:spcAft>
                          <a:spcPts val="0"/>
                        </a:spcAft>
                      </a:pPr>
                      <a:r>
                        <a:rPr lang="en-US" sz="1400">
                          <a:effectLst/>
                        </a:rPr>
                        <a:t>C</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22</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4</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3.086 + .066(22)</a:t>
                      </a:r>
                      <a:endParaRPr lang="en-US" sz="1100">
                        <a:effectLst/>
                        <a:latin typeface="Calibri"/>
                        <a:ea typeface="Times New Roman"/>
                        <a:cs typeface="Arial"/>
                      </a:endParaRPr>
                    </a:p>
                  </a:txBody>
                  <a:tcPr marL="9525" marR="9525" marT="9525" marB="9525"/>
                </a:tc>
                <a:tc>
                  <a:txBody>
                    <a:bodyPr/>
                    <a:lstStyle/>
                    <a:p>
                      <a:pPr marL="0" marR="0" algn="ctr">
                        <a:lnSpc>
                          <a:spcPct val="150000"/>
                        </a:lnSpc>
                        <a:spcBef>
                          <a:spcPts val="0"/>
                        </a:spcBef>
                        <a:spcAft>
                          <a:spcPts val="0"/>
                        </a:spcAft>
                      </a:pPr>
                      <a:r>
                        <a:rPr lang="en-US" sz="1400">
                          <a:effectLst/>
                        </a:rPr>
                        <a:t>4.538</a:t>
                      </a:r>
                      <a:endParaRPr lang="en-US" sz="1100">
                        <a:effectLst/>
                        <a:latin typeface="Calibri"/>
                        <a:ea typeface="Times New Roman"/>
                        <a:cs typeface="Arial"/>
                      </a:endParaRPr>
                    </a:p>
                  </a:txBody>
                  <a:tcPr marL="9525" marR="9525" marT="9525" marB="9525" anchor="ctr"/>
                </a:tc>
              </a:tr>
              <a:tr h="0">
                <a:tc>
                  <a:txBody>
                    <a:bodyPr/>
                    <a:lstStyle/>
                    <a:p>
                      <a:pPr marL="0" marR="0" algn="just">
                        <a:lnSpc>
                          <a:spcPct val="150000"/>
                        </a:lnSpc>
                        <a:spcBef>
                          <a:spcPts val="0"/>
                        </a:spcBef>
                        <a:spcAft>
                          <a:spcPts val="0"/>
                        </a:spcAft>
                      </a:pPr>
                      <a:r>
                        <a:rPr lang="en-US" sz="1400">
                          <a:effectLst/>
                        </a:rPr>
                        <a:t>D</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21</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3</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3.086 + .066(21)</a:t>
                      </a:r>
                      <a:endParaRPr lang="en-US" sz="1100">
                        <a:effectLst/>
                        <a:latin typeface="Calibri"/>
                        <a:ea typeface="Times New Roman"/>
                        <a:cs typeface="Arial"/>
                      </a:endParaRPr>
                    </a:p>
                  </a:txBody>
                  <a:tcPr marL="9525" marR="9525" marT="9525" marB="9525"/>
                </a:tc>
                <a:tc>
                  <a:txBody>
                    <a:bodyPr/>
                    <a:lstStyle/>
                    <a:p>
                      <a:pPr marL="0" marR="0" algn="ctr">
                        <a:lnSpc>
                          <a:spcPct val="150000"/>
                        </a:lnSpc>
                        <a:spcBef>
                          <a:spcPts val="0"/>
                        </a:spcBef>
                        <a:spcAft>
                          <a:spcPts val="0"/>
                        </a:spcAft>
                      </a:pPr>
                      <a:r>
                        <a:rPr lang="en-US" sz="1400">
                          <a:effectLst/>
                        </a:rPr>
                        <a:t>4.472</a:t>
                      </a:r>
                      <a:endParaRPr lang="en-US" sz="1100">
                        <a:effectLst/>
                        <a:latin typeface="Calibri"/>
                        <a:ea typeface="Times New Roman"/>
                        <a:cs typeface="Arial"/>
                      </a:endParaRPr>
                    </a:p>
                  </a:txBody>
                  <a:tcPr marL="9525" marR="9525" marT="9525" marB="9525" anchor="ctr"/>
                </a:tc>
              </a:tr>
              <a:tr h="0">
                <a:tc>
                  <a:txBody>
                    <a:bodyPr/>
                    <a:lstStyle/>
                    <a:p>
                      <a:pPr marL="0" marR="0" algn="just">
                        <a:lnSpc>
                          <a:spcPct val="150000"/>
                        </a:lnSpc>
                        <a:spcBef>
                          <a:spcPts val="0"/>
                        </a:spcBef>
                        <a:spcAft>
                          <a:spcPts val="0"/>
                        </a:spcAft>
                      </a:pPr>
                      <a:r>
                        <a:rPr lang="en-US" sz="1400">
                          <a:effectLst/>
                        </a:rPr>
                        <a:t>E</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35</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6</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3.086 + .066(35)</a:t>
                      </a:r>
                      <a:endParaRPr lang="en-US" sz="1100">
                        <a:effectLst/>
                        <a:latin typeface="Calibri"/>
                        <a:ea typeface="Times New Roman"/>
                        <a:cs typeface="Arial"/>
                      </a:endParaRPr>
                    </a:p>
                  </a:txBody>
                  <a:tcPr marL="9525" marR="9525" marT="9525" marB="9525"/>
                </a:tc>
                <a:tc>
                  <a:txBody>
                    <a:bodyPr/>
                    <a:lstStyle/>
                    <a:p>
                      <a:pPr marL="0" marR="0" algn="ctr">
                        <a:lnSpc>
                          <a:spcPct val="150000"/>
                        </a:lnSpc>
                        <a:spcBef>
                          <a:spcPts val="0"/>
                        </a:spcBef>
                        <a:spcAft>
                          <a:spcPts val="0"/>
                        </a:spcAft>
                      </a:pPr>
                      <a:r>
                        <a:rPr lang="en-US" sz="1400">
                          <a:effectLst/>
                        </a:rPr>
                        <a:t>5.396</a:t>
                      </a:r>
                      <a:endParaRPr lang="en-US" sz="1100">
                        <a:effectLst/>
                        <a:latin typeface="Calibri"/>
                        <a:ea typeface="Times New Roman"/>
                        <a:cs typeface="Arial"/>
                      </a:endParaRPr>
                    </a:p>
                  </a:txBody>
                  <a:tcPr marL="9525" marR="9525" marT="9525" marB="9525" anchor="ctr"/>
                </a:tc>
              </a:tr>
              <a:tr h="0">
                <a:tc>
                  <a:txBody>
                    <a:bodyPr/>
                    <a:lstStyle/>
                    <a:p>
                      <a:pPr marL="0" marR="0" algn="just">
                        <a:lnSpc>
                          <a:spcPct val="150000"/>
                        </a:lnSpc>
                        <a:spcBef>
                          <a:spcPts val="0"/>
                        </a:spcBef>
                        <a:spcAft>
                          <a:spcPts val="0"/>
                        </a:spcAft>
                      </a:pPr>
                      <a:r>
                        <a:rPr lang="en-US" sz="1400">
                          <a:effectLst/>
                        </a:rPr>
                        <a:t>F</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32</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7</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3.086 + .066(32)</a:t>
                      </a:r>
                      <a:endParaRPr lang="en-US" sz="1100">
                        <a:effectLst/>
                        <a:latin typeface="Calibri"/>
                        <a:ea typeface="Times New Roman"/>
                        <a:cs typeface="Arial"/>
                      </a:endParaRPr>
                    </a:p>
                  </a:txBody>
                  <a:tcPr marL="9525" marR="9525" marT="9525" marB="9525"/>
                </a:tc>
                <a:tc>
                  <a:txBody>
                    <a:bodyPr/>
                    <a:lstStyle/>
                    <a:p>
                      <a:pPr marL="0" marR="0" algn="ctr">
                        <a:lnSpc>
                          <a:spcPct val="150000"/>
                        </a:lnSpc>
                        <a:spcBef>
                          <a:spcPts val="0"/>
                        </a:spcBef>
                        <a:spcAft>
                          <a:spcPts val="0"/>
                        </a:spcAft>
                      </a:pPr>
                      <a:r>
                        <a:rPr lang="en-US" sz="1400">
                          <a:effectLst/>
                        </a:rPr>
                        <a:t>5.198</a:t>
                      </a:r>
                      <a:endParaRPr lang="en-US" sz="1100">
                        <a:effectLst/>
                        <a:latin typeface="Calibri"/>
                        <a:ea typeface="Times New Roman"/>
                        <a:cs typeface="Arial"/>
                      </a:endParaRPr>
                    </a:p>
                  </a:txBody>
                  <a:tcPr marL="9525" marR="9525" marT="9525" marB="9525" anchor="ctr"/>
                </a:tc>
              </a:tr>
              <a:tr h="0">
                <a:tc>
                  <a:txBody>
                    <a:bodyPr/>
                    <a:lstStyle/>
                    <a:p>
                      <a:pPr marL="0" marR="0" algn="just">
                        <a:lnSpc>
                          <a:spcPct val="150000"/>
                        </a:lnSpc>
                        <a:spcBef>
                          <a:spcPts val="0"/>
                        </a:spcBef>
                        <a:spcAft>
                          <a:spcPts val="0"/>
                        </a:spcAft>
                      </a:pPr>
                      <a:r>
                        <a:rPr lang="en-US" sz="1400">
                          <a:effectLst/>
                        </a:rPr>
                        <a:t>G</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38</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4</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3.086 + .066(38)</a:t>
                      </a:r>
                      <a:endParaRPr lang="en-US" sz="1100">
                        <a:effectLst/>
                        <a:latin typeface="Calibri"/>
                        <a:ea typeface="Times New Roman"/>
                        <a:cs typeface="Arial"/>
                      </a:endParaRPr>
                    </a:p>
                  </a:txBody>
                  <a:tcPr marL="9525" marR="9525" marT="9525" marB="9525"/>
                </a:tc>
                <a:tc>
                  <a:txBody>
                    <a:bodyPr/>
                    <a:lstStyle/>
                    <a:p>
                      <a:pPr marL="0" marR="0" algn="ctr">
                        <a:lnSpc>
                          <a:spcPct val="150000"/>
                        </a:lnSpc>
                        <a:spcBef>
                          <a:spcPts val="0"/>
                        </a:spcBef>
                        <a:spcAft>
                          <a:spcPts val="0"/>
                        </a:spcAft>
                      </a:pPr>
                      <a:r>
                        <a:rPr lang="en-US" sz="1400">
                          <a:effectLst/>
                        </a:rPr>
                        <a:t>5.594</a:t>
                      </a:r>
                      <a:endParaRPr lang="en-US" sz="1100">
                        <a:effectLst/>
                        <a:latin typeface="Calibri"/>
                        <a:ea typeface="Times New Roman"/>
                        <a:cs typeface="Arial"/>
                      </a:endParaRPr>
                    </a:p>
                  </a:txBody>
                  <a:tcPr marL="9525" marR="9525" marT="9525" marB="9525" anchor="ctr"/>
                </a:tc>
              </a:tr>
              <a:tr h="0">
                <a:tc>
                  <a:txBody>
                    <a:bodyPr/>
                    <a:lstStyle/>
                    <a:p>
                      <a:pPr marL="0" marR="0" algn="just">
                        <a:lnSpc>
                          <a:spcPct val="150000"/>
                        </a:lnSpc>
                        <a:spcBef>
                          <a:spcPts val="0"/>
                        </a:spcBef>
                        <a:spcAft>
                          <a:spcPts val="0"/>
                        </a:spcAft>
                      </a:pPr>
                      <a:r>
                        <a:rPr lang="en-US" sz="1400">
                          <a:effectLst/>
                        </a:rPr>
                        <a:t>H</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40</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6</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3.086 + .066(40)</a:t>
                      </a:r>
                      <a:endParaRPr lang="en-US" sz="1100">
                        <a:effectLst/>
                        <a:latin typeface="Calibri"/>
                        <a:ea typeface="Times New Roman"/>
                        <a:cs typeface="Arial"/>
                      </a:endParaRPr>
                    </a:p>
                  </a:txBody>
                  <a:tcPr marL="9525" marR="9525" marT="9525" marB="9525"/>
                </a:tc>
                <a:tc>
                  <a:txBody>
                    <a:bodyPr/>
                    <a:lstStyle/>
                    <a:p>
                      <a:pPr marL="0" marR="0" algn="ctr">
                        <a:lnSpc>
                          <a:spcPct val="150000"/>
                        </a:lnSpc>
                        <a:spcBef>
                          <a:spcPts val="0"/>
                        </a:spcBef>
                        <a:spcAft>
                          <a:spcPts val="0"/>
                        </a:spcAft>
                      </a:pPr>
                      <a:r>
                        <a:rPr lang="en-US" sz="1400">
                          <a:effectLst/>
                        </a:rPr>
                        <a:t>5.726</a:t>
                      </a:r>
                      <a:endParaRPr lang="en-US" sz="1100">
                        <a:effectLst/>
                        <a:latin typeface="Calibri"/>
                        <a:ea typeface="Times New Roman"/>
                        <a:cs typeface="Arial"/>
                      </a:endParaRPr>
                    </a:p>
                  </a:txBody>
                  <a:tcPr marL="9525" marR="9525" marT="9525" marB="9525" anchor="ctr"/>
                </a:tc>
              </a:tr>
              <a:tr h="0">
                <a:tc>
                  <a:txBody>
                    <a:bodyPr/>
                    <a:lstStyle/>
                    <a:p>
                      <a:pPr marL="0" marR="0" algn="just">
                        <a:lnSpc>
                          <a:spcPct val="150000"/>
                        </a:lnSpc>
                        <a:spcBef>
                          <a:spcPts val="0"/>
                        </a:spcBef>
                        <a:spcAft>
                          <a:spcPts val="0"/>
                        </a:spcAft>
                      </a:pPr>
                      <a:r>
                        <a:rPr lang="en-US" sz="1400">
                          <a:effectLst/>
                        </a:rPr>
                        <a:t>I</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20</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3</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3.086 + .066(20)</a:t>
                      </a:r>
                      <a:endParaRPr lang="en-US" sz="1100">
                        <a:effectLst/>
                        <a:latin typeface="Calibri"/>
                        <a:ea typeface="Times New Roman"/>
                        <a:cs typeface="Arial"/>
                      </a:endParaRPr>
                    </a:p>
                  </a:txBody>
                  <a:tcPr marL="9525" marR="9525" marT="9525" marB="9525"/>
                </a:tc>
                <a:tc>
                  <a:txBody>
                    <a:bodyPr/>
                    <a:lstStyle/>
                    <a:p>
                      <a:pPr marL="0" marR="0" algn="ctr">
                        <a:lnSpc>
                          <a:spcPct val="150000"/>
                        </a:lnSpc>
                        <a:spcBef>
                          <a:spcPts val="0"/>
                        </a:spcBef>
                        <a:spcAft>
                          <a:spcPts val="0"/>
                        </a:spcAft>
                      </a:pPr>
                      <a:r>
                        <a:rPr lang="en-US" sz="1400">
                          <a:effectLst/>
                        </a:rPr>
                        <a:t>4.406</a:t>
                      </a:r>
                      <a:endParaRPr lang="en-US" sz="1100">
                        <a:effectLst/>
                        <a:latin typeface="Calibri"/>
                        <a:ea typeface="Times New Roman"/>
                        <a:cs typeface="Arial"/>
                      </a:endParaRPr>
                    </a:p>
                  </a:txBody>
                  <a:tcPr marL="9525" marR="9525" marT="9525" marB="9525" anchor="ctr"/>
                </a:tc>
              </a:tr>
              <a:tr h="0">
                <a:tc>
                  <a:txBody>
                    <a:bodyPr/>
                    <a:lstStyle/>
                    <a:p>
                      <a:pPr marL="0" marR="0" algn="just">
                        <a:lnSpc>
                          <a:spcPct val="150000"/>
                        </a:lnSpc>
                        <a:spcBef>
                          <a:spcPts val="0"/>
                        </a:spcBef>
                        <a:spcAft>
                          <a:spcPts val="0"/>
                        </a:spcAft>
                      </a:pPr>
                      <a:r>
                        <a:rPr lang="en-US" sz="1400">
                          <a:effectLst/>
                        </a:rPr>
                        <a:t>J</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40</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5</a:t>
                      </a:r>
                      <a:endParaRPr lang="en-US" sz="1100">
                        <a:effectLst/>
                        <a:latin typeface="Calibri"/>
                        <a:ea typeface="Times New Roman"/>
                        <a:cs typeface="Arial"/>
                      </a:endParaRPr>
                    </a:p>
                  </a:txBody>
                  <a:tcPr marL="9525" marR="9525" marT="9525" marB="9525" anchor="ctr"/>
                </a:tc>
                <a:tc>
                  <a:txBody>
                    <a:bodyPr/>
                    <a:lstStyle/>
                    <a:p>
                      <a:pPr marL="0" marR="0" algn="ctr">
                        <a:lnSpc>
                          <a:spcPct val="150000"/>
                        </a:lnSpc>
                        <a:spcBef>
                          <a:spcPts val="0"/>
                        </a:spcBef>
                        <a:spcAft>
                          <a:spcPts val="0"/>
                        </a:spcAft>
                      </a:pPr>
                      <a:r>
                        <a:rPr lang="en-US" sz="1400">
                          <a:effectLst/>
                        </a:rPr>
                        <a:t>3.086 + .066(40)</a:t>
                      </a:r>
                      <a:endParaRPr lang="en-US" sz="1100">
                        <a:effectLst/>
                        <a:latin typeface="Calibri"/>
                        <a:ea typeface="Times New Roman"/>
                        <a:cs typeface="Arial"/>
                      </a:endParaRPr>
                    </a:p>
                  </a:txBody>
                  <a:tcPr marL="9525" marR="9525" marT="9525" marB="9525"/>
                </a:tc>
                <a:tc>
                  <a:txBody>
                    <a:bodyPr/>
                    <a:lstStyle/>
                    <a:p>
                      <a:pPr marL="0" marR="0" algn="ctr">
                        <a:lnSpc>
                          <a:spcPct val="150000"/>
                        </a:lnSpc>
                        <a:spcBef>
                          <a:spcPts val="0"/>
                        </a:spcBef>
                        <a:spcAft>
                          <a:spcPts val="0"/>
                        </a:spcAft>
                      </a:pPr>
                      <a:r>
                        <a:rPr lang="en-US" sz="1400" dirty="0">
                          <a:effectLst/>
                        </a:rPr>
                        <a:t>5.726</a:t>
                      </a:r>
                      <a:endParaRPr lang="en-US" sz="1100" dirty="0">
                        <a:effectLst/>
                        <a:latin typeface="Calibri"/>
                        <a:ea typeface="Times New Roman"/>
                        <a:cs typeface="Arial"/>
                      </a:endParaRPr>
                    </a:p>
                  </a:txBody>
                  <a:tcPr marL="9525" marR="9525" marT="9525" marB="9525" anchor="ctr"/>
                </a:tc>
              </a:tr>
            </a:tbl>
          </a:graphicData>
        </a:graphic>
      </p:graphicFrame>
    </p:spTree>
    <p:extLst>
      <p:ext uri="{BB962C8B-B14F-4D97-AF65-F5344CB8AC3E}">
        <p14:creationId xmlns:p14="http://schemas.microsoft.com/office/powerpoint/2010/main" val="183474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Regression</a:t>
            </a:r>
          </a:p>
        </p:txBody>
      </p:sp>
      <p:sp>
        <p:nvSpPr>
          <p:cNvPr id="4" name="Rectangle 3"/>
          <p:cNvSpPr/>
          <p:nvPr/>
        </p:nvSpPr>
        <p:spPr>
          <a:xfrm>
            <a:off x="685800" y="1143000"/>
            <a:ext cx="7467600" cy="2308324"/>
          </a:xfrm>
          <a:prstGeom prst="rect">
            <a:avLst/>
          </a:prstGeom>
        </p:spPr>
        <p:txBody>
          <a:bodyPr wrap="square">
            <a:spAutoFit/>
          </a:bodyPr>
          <a:lstStyle/>
          <a:p>
            <a:pPr algn="just"/>
            <a:r>
              <a:rPr lang="en-US" dirty="0"/>
              <a:t>Plotting the X - Y' data points in a scatterplot with the actual X-Y data points, we get the graph below. In the scatterplot, the actual X-Y data points are plotted in blue and the X-Y' data points are plotted in red with a line passing through them. This is the ‘best fit’ linear relationship between age (X) and number of books read per month (Y). Again, notice that the Y' values differ from the actual Y values. Again, with an imperfect linear relationship, this is to be expected. The differences between the Y values and predicted Y' values is residual variance, which we will turn to in the next section.</a:t>
            </a:r>
          </a:p>
        </p:txBody>
      </p:sp>
      <p:pic>
        <p:nvPicPr>
          <p:cNvPr id="6" name="Picture 5" descr="https://lh4.googleusercontent.com/4EOCuztO18ArI6vhHt0PL1v3cnlWUh-rdtHAK1gYus0eY1tHlSChtneURdr4yPmen8IwrZoatNKpHwUWrrGjtDcuBKtjVfV2UxzqjEGlGsFSeZPemJSSxxtPQqPu0uhoTTULlaM"/>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657600"/>
            <a:ext cx="4114800" cy="2771775"/>
          </a:xfrm>
          <a:prstGeom prst="rect">
            <a:avLst/>
          </a:prstGeom>
          <a:noFill/>
          <a:ln>
            <a:noFill/>
          </a:ln>
        </p:spPr>
      </p:pic>
    </p:spTree>
    <p:extLst>
      <p:ext uri="{BB962C8B-B14F-4D97-AF65-F5344CB8AC3E}">
        <p14:creationId xmlns:p14="http://schemas.microsoft.com/office/powerpoint/2010/main" val="162110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Regression</a:t>
            </a:r>
          </a:p>
        </p:txBody>
      </p:sp>
      <p:sp>
        <p:nvSpPr>
          <p:cNvPr id="2" name="Rectangle 1"/>
          <p:cNvSpPr/>
          <p:nvPr/>
        </p:nvSpPr>
        <p:spPr>
          <a:xfrm>
            <a:off x="533400" y="1143000"/>
            <a:ext cx="7315200" cy="369332"/>
          </a:xfrm>
          <a:prstGeom prst="rect">
            <a:avLst/>
          </a:prstGeom>
        </p:spPr>
        <p:txBody>
          <a:bodyPr wrap="square">
            <a:spAutoFit/>
          </a:bodyPr>
          <a:lstStyle/>
          <a:p>
            <a:r>
              <a:rPr lang="en-US" b="1" dirty="0"/>
              <a:t>6.8 Making Inferences about Regression Equations and Coefficients </a:t>
            </a:r>
            <a:endParaRPr lang="en-US" dirty="0"/>
          </a:p>
        </p:txBody>
      </p:sp>
      <p:sp>
        <p:nvSpPr>
          <p:cNvPr id="3" name="Rectangle 2"/>
          <p:cNvSpPr/>
          <p:nvPr/>
        </p:nvSpPr>
        <p:spPr>
          <a:xfrm>
            <a:off x="685800" y="1633478"/>
            <a:ext cx="7467600" cy="2862322"/>
          </a:xfrm>
          <a:prstGeom prst="rect">
            <a:avLst/>
          </a:prstGeom>
        </p:spPr>
        <p:txBody>
          <a:bodyPr wrap="square">
            <a:spAutoFit/>
          </a:bodyPr>
          <a:lstStyle/>
          <a:p>
            <a:pPr algn="just"/>
            <a:r>
              <a:rPr lang="en-US" dirty="0"/>
              <a:t>There are tests of statistical significance for regression coefficients (intercept and slope) and for the entire regression equation. There are several things that can be significant in any regression equation: First, the entire regression equation can be a significant model of a linear relationship. Second, the slope (b</a:t>
            </a:r>
            <a:r>
              <a:rPr lang="en-US" baseline="-25000" dirty="0"/>
              <a:t>1</a:t>
            </a:r>
            <a:r>
              <a:rPr lang="en-US" dirty="0"/>
              <a:t>) can be a significant predictor for changes in Y. Finally, the intercept (b</a:t>
            </a:r>
            <a:r>
              <a:rPr lang="en-US" baseline="-25000" dirty="0"/>
              <a:t>0</a:t>
            </a:r>
            <a:r>
              <a:rPr lang="en-US" dirty="0"/>
              <a:t>) can be significant (which is usually assumed to be zero under the null). Instead of burrowing into the various assumptions and population distributions about the slope, intercept and regression equation, I’ll focus more on how significance is determined for the regression equation and components that we calculated in earlier sections.</a:t>
            </a:r>
          </a:p>
        </p:txBody>
      </p:sp>
      <p:sp>
        <p:nvSpPr>
          <p:cNvPr id="4" name="Rectangle 3"/>
          <p:cNvSpPr/>
          <p:nvPr/>
        </p:nvSpPr>
        <p:spPr>
          <a:xfrm>
            <a:off x="762000" y="4639270"/>
            <a:ext cx="7315200" cy="646331"/>
          </a:xfrm>
          <a:prstGeom prst="rect">
            <a:avLst/>
          </a:prstGeom>
        </p:spPr>
        <p:txBody>
          <a:bodyPr wrap="square">
            <a:spAutoFit/>
          </a:bodyPr>
          <a:lstStyle/>
          <a:p>
            <a:pPr algn="just"/>
            <a:r>
              <a:rPr lang="en-US" dirty="0"/>
              <a:t>Recall that the regression equation that predicted number of books read per month (Y) from age (X) was:  </a:t>
            </a:r>
          </a:p>
        </p:txBody>
      </p:sp>
      <p:pic>
        <p:nvPicPr>
          <p:cNvPr id="7" name="Picture 6" descr="https://lh3.googleusercontent.com/_kbT5z_RM6Yb76IpSBUKej8g7IdPYaN3G_Y1J7jOI6reiiLup0sx__qFLBn2LwjmnWhclhWdm8BT4jmc76gnq_g-sJTnBHcf76afKt0imZf-ZKCHJhpg6vfUVulGi_ZpAhkz0ClJaAVfOjr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7644" y="5715000"/>
            <a:ext cx="1952625" cy="266700"/>
          </a:xfrm>
          <a:prstGeom prst="rect">
            <a:avLst/>
          </a:prstGeom>
          <a:noFill/>
          <a:ln>
            <a:noFill/>
          </a:ln>
        </p:spPr>
      </p:pic>
    </p:spTree>
    <p:extLst>
      <p:ext uri="{BB962C8B-B14F-4D97-AF65-F5344CB8AC3E}">
        <p14:creationId xmlns:p14="http://schemas.microsoft.com/office/powerpoint/2010/main" val="2524293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535097"/>
            <a:ext cx="3219151" cy="584775"/>
          </a:xfrm>
          <a:prstGeom prst="rect">
            <a:avLst/>
          </a:prstGeom>
        </p:spPr>
        <p:txBody>
          <a:bodyPr wrap="none">
            <a:spAutoFit/>
          </a:bodyPr>
          <a:lstStyle/>
          <a:p>
            <a:pPr rtl="1"/>
            <a:r>
              <a:rPr lang="en-US" sz="3200" b="1" dirty="0">
                <a:solidFill>
                  <a:srgbClr val="C00000"/>
                </a:solidFill>
                <a:latin typeface="Times New Roman" pitchFamily="18" charset="0"/>
                <a:cs typeface="Times New Roman" pitchFamily="18" charset="0"/>
              </a:rPr>
              <a:t>Syllabus Content</a:t>
            </a:r>
          </a:p>
        </p:txBody>
      </p:sp>
      <p:graphicFrame>
        <p:nvGraphicFramePr>
          <p:cNvPr id="3" name="Table 2"/>
          <p:cNvGraphicFramePr>
            <a:graphicFrameLocks noGrp="1"/>
          </p:cNvGraphicFramePr>
          <p:nvPr>
            <p:extLst>
              <p:ext uri="{D42A27DB-BD31-4B8C-83A1-F6EECF244321}">
                <p14:modId xmlns:p14="http://schemas.microsoft.com/office/powerpoint/2010/main" val="2427012883"/>
              </p:ext>
            </p:extLst>
          </p:nvPr>
        </p:nvGraphicFramePr>
        <p:xfrm>
          <a:off x="695175" y="1905000"/>
          <a:ext cx="7315200" cy="1824270"/>
        </p:xfrm>
        <a:graphic>
          <a:graphicData uri="http://schemas.openxmlformats.org/drawingml/2006/table">
            <a:tbl>
              <a:tblPr rtl="1" firstRow="1" firstCol="1" bandRow="1">
                <a:tableStyleId>{BC89EF96-8CEA-46FF-86C4-4CE0E7609802}</a:tableStyleId>
              </a:tblPr>
              <a:tblGrid>
                <a:gridCol w="5758241"/>
                <a:gridCol w="1556959"/>
              </a:tblGrid>
              <a:tr h="361230">
                <a:tc>
                  <a:txBody>
                    <a:bodyPr/>
                    <a:lstStyle/>
                    <a:p>
                      <a:pPr marL="0" marR="0" algn="l" rtl="1">
                        <a:lnSpc>
                          <a:spcPct val="150000"/>
                        </a:lnSpc>
                        <a:spcBef>
                          <a:spcPts val="0"/>
                        </a:spcBef>
                        <a:spcAft>
                          <a:spcPts val="0"/>
                        </a:spcAft>
                      </a:pPr>
                      <a:r>
                        <a:rPr lang="en-US" sz="1600" dirty="0">
                          <a:effectLst/>
                          <a:latin typeface="Times New Roman" pitchFamily="18" charset="0"/>
                          <a:cs typeface="Times New Roman" pitchFamily="18" charset="0"/>
                        </a:rPr>
                        <a:t>Subject</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err="1">
                          <a:effectLst/>
                          <a:latin typeface="Times New Roman" pitchFamily="18" charset="0"/>
                          <a:cs typeface="Times New Roman" pitchFamily="18" charset="0"/>
                        </a:rPr>
                        <a:t>Lec</a:t>
                      </a:r>
                      <a:r>
                        <a:rPr lang="en-US" sz="1600" dirty="0">
                          <a:effectLst/>
                          <a:latin typeface="Times New Roman" pitchFamily="18" charset="0"/>
                          <a:cs typeface="Times New Roman" pitchFamily="18" charset="0"/>
                        </a:rPr>
                        <a:t>. No.</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r>
                        <a:rPr lang="en-US" sz="1600" b="1" dirty="0" smtClean="0"/>
                        <a:t>Calculating the Slope Coefficient (b</a:t>
                      </a:r>
                      <a:r>
                        <a:rPr lang="en-US" sz="1600" b="1" baseline="-25000" dirty="0" smtClean="0"/>
                        <a:t>0</a:t>
                      </a:r>
                      <a:r>
                        <a:rPr lang="en-US" sz="1600" b="1" dirty="0" smtClean="0"/>
                        <a:t>)</a:t>
                      </a:r>
                      <a:endParaRPr lang="en-US" sz="1600" dirty="0"/>
                    </a:p>
                  </a:txBody>
                  <a:tcPr marL="57547" marR="57547" marT="0" marB="0"/>
                </a:tc>
                <a:tc>
                  <a:txBody>
                    <a:bodyPr/>
                    <a:lstStyle/>
                    <a:p>
                      <a:pPr marL="0" marR="0" algn="ctr" rtl="1">
                        <a:lnSpc>
                          <a:spcPct val="150000"/>
                        </a:lnSpc>
                        <a:spcBef>
                          <a:spcPts val="0"/>
                        </a:spcBef>
                        <a:spcAft>
                          <a:spcPts val="0"/>
                        </a:spcAft>
                      </a:pPr>
                      <a:r>
                        <a:rPr lang="en-US" sz="1600" b="0" dirty="0" smtClean="0">
                          <a:effectLst/>
                          <a:latin typeface="Times New Roman" pitchFamily="18" charset="0"/>
                          <a:cs typeface="Times New Roman" pitchFamily="18" charset="0"/>
                        </a:rPr>
                        <a:t>3</a:t>
                      </a:r>
                      <a:endParaRPr lang="en-US" sz="1050" b="0" dirty="0">
                        <a:effectLst/>
                        <a:latin typeface="Times New Roman" pitchFamily="18" charset="0"/>
                        <a:ea typeface="Calibri"/>
                        <a:cs typeface="Times New Roman" pitchFamily="18" charset="0"/>
                      </a:endParaRPr>
                    </a:p>
                  </a:txBody>
                  <a:tcPr marL="57547" marR="57547" marT="0" marB="0"/>
                </a:tc>
              </a:tr>
              <a:tr h="361230">
                <a:tc>
                  <a:txBody>
                    <a:bodyPr/>
                    <a:lstStyle/>
                    <a:p>
                      <a:r>
                        <a:rPr lang="en-US" sz="1600" b="1" dirty="0" smtClean="0"/>
                        <a:t>Calculating the Intercept Coefficient (b</a:t>
                      </a:r>
                      <a:r>
                        <a:rPr lang="en-US" sz="1600" b="1" baseline="-25000" dirty="0" smtClean="0"/>
                        <a:t>0</a:t>
                      </a:r>
                      <a:r>
                        <a:rPr lang="en-US" sz="1600" b="1" dirty="0" smtClean="0"/>
                        <a:t>)</a:t>
                      </a:r>
                      <a:endParaRPr lang="en-US" sz="1600" dirty="0"/>
                    </a:p>
                  </a:txBody>
                  <a:tcPr marL="57547" marR="57547" marT="0" marB="0"/>
                </a:tc>
                <a:tc>
                  <a:txBody>
                    <a:bodyPr/>
                    <a:lstStyle/>
                    <a:p>
                      <a:pPr marL="0" marR="0" algn="ctr" rtl="1">
                        <a:lnSpc>
                          <a:spcPct val="150000"/>
                        </a:lnSpc>
                        <a:spcBef>
                          <a:spcPts val="0"/>
                        </a:spcBef>
                        <a:spcAft>
                          <a:spcPts val="0"/>
                        </a:spcAft>
                      </a:pPr>
                      <a:r>
                        <a:rPr lang="en-US" sz="1600" b="0" kern="1200" dirty="0" smtClean="0">
                          <a:solidFill>
                            <a:schemeClr val="tx1"/>
                          </a:solidFill>
                          <a:latin typeface="Times New Roman" pitchFamily="18" charset="0"/>
                          <a:ea typeface="+mn-ea"/>
                          <a:cs typeface="Times New Roman" pitchFamily="18" charset="0"/>
                        </a:rPr>
                        <a:t>7</a:t>
                      </a:r>
                      <a:endParaRPr lang="en-US" sz="1600" b="0" kern="1200" dirty="0">
                        <a:solidFill>
                          <a:schemeClr val="tx1"/>
                        </a:solidFill>
                        <a:latin typeface="Times New Roman" pitchFamily="18" charset="0"/>
                        <a:ea typeface="+mn-ea"/>
                        <a:cs typeface="Times New Roman" pitchFamily="18" charset="0"/>
                      </a:endParaRPr>
                    </a:p>
                  </a:txBody>
                  <a:tcPr marL="57547" marR="57547" marT="0" marB="0"/>
                </a:tc>
              </a:tr>
              <a:tr h="361230">
                <a:tc>
                  <a:txBody>
                    <a:bodyPr/>
                    <a:lstStyle/>
                    <a:p>
                      <a:r>
                        <a:rPr lang="en-US" sz="1600" b="1" dirty="0" smtClean="0"/>
                        <a:t>Plotting a Regression Line</a:t>
                      </a:r>
                      <a:endParaRPr lang="en-US" sz="1600" b="1" dirty="0" smtClean="0">
                        <a:latin typeface="Times New Roman" pitchFamily="18" charset="0"/>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b="0" kern="1200" dirty="0" smtClean="0">
                          <a:solidFill>
                            <a:schemeClr val="tx1"/>
                          </a:solidFill>
                          <a:latin typeface="Times New Roman" pitchFamily="18" charset="0"/>
                          <a:ea typeface="+mn-ea"/>
                          <a:cs typeface="Times New Roman" pitchFamily="18" charset="0"/>
                        </a:rPr>
                        <a:t>9</a:t>
                      </a:r>
                      <a:endParaRPr lang="en-US" sz="1600" b="0" kern="1200" dirty="0">
                        <a:solidFill>
                          <a:schemeClr val="tx1"/>
                        </a:solidFill>
                        <a:latin typeface="Times New Roman" pitchFamily="18" charset="0"/>
                        <a:ea typeface="+mn-ea"/>
                        <a:cs typeface="Times New Roman" pitchFamily="18" charset="0"/>
                      </a:endParaRPr>
                    </a:p>
                  </a:txBody>
                  <a:tcPr marL="57547" marR="57547" marT="0" marB="0"/>
                </a:tc>
              </a:tr>
              <a:tr h="361230">
                <a:tc>
                  <a:txBody>
                    <a:bodyPr/>
                    <a:lstStyle/>
                    <a:p>
                      <a:r>
                        <a:rPr lang="en-US" sz="1600" b="1" dirty="0" smtClean="0"/>
                        <a:t>Making Inferences about Regression Equations and Coefficients </a:t>
                      </a:r>
                      <a:endParaRPr lang="en-US" sz="1600" b="1" dirty="0" smtClean="0">
                        <a:latin typeface="Times New Roman" pitchFamily="18" charset="0"/>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b="0" kern="1200" smtClean="0">
                          <a:solidFill>
                            <a:schemeClr val="tx1"/>
                          </a:solidFill>
                          <a:latin typeface="Times New Roman" pitchFamily="18" charset="0"/>
                          <a:ea typeface="+mn-ea"/>
                          <a:cs typeface="Times New Roman" pitchFamily="18" charset="0"/>
                        </a:rPr>
                        <a:t>10</a:t>
                      </a:r>
                      <a:endParaRPr lang="en-US" sz="1600" b="0" kern="1200" dirty="0">
                        <a:solidFill>
                          <a:schemeClr val="tx1"/>
                        </a:solidFill>
                        <a:latin typeface="Times New Roman" pitchFamily="18" charset="0"/>
                        <a:ea typeface="+mn-ea"/>
                        <a:cs typeface="Times New Roman" pitchFamily="18" charset="0"/>
                      </a:endParaRPr>
                    </a:p>
                  </a:txBody>
                  <a:tcPr marL="57547" marR="57547" marT="0" marB="0"/>
                </a:tc>
              </a:tr>
            </a:tbl>
          </a:graphicData>
        </a:graphic>
      </p:graphicFrame>
    </p:spTree>
    <p:extLst>
      <p:ext uri="{BB962C8B-B14F-4D97-AF65-F5344CB8AC3E}">
        <p14:creationId xmlns:p14="http://schemas.microsoft.com/office/powerpoint/2010/main" val="930377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Regression</a:t>
            </a:r>
          </a:p>
        </p:txBody>
      </p:sp>
      <p:sp>
        <p:nvSpPr>
          <p:cNvPr id="2" name="Rectangle 1"/>
          <p:cNvSpPr/>
          <p:nvPr/>
        </p:nvSpPr>
        <p:spPr>
          <a:xfrm>
            <a:off x="838200" y="1143000"/>
            <a:ext cx="4016356" cy="369332"/>
          </a:xfrm>
          <a:prstGeom prst="rect">
            <a:avLst/>
          </a:prstGeom>
        </p:spPr>
        <p:txBody>
          <a:bodyPr wrap="none">
            <a:spAutoFit/>
          </a:bodyPr>
          <a:lstStyle/>
          <a:p>
            <a:r>
              <a:rPr lang="en-US" b="1" dirty="0"/>
              <a:t>6.3 Calculating the Slope Coefficient (b</a:t>
            </a:r>
            <a:r>
              <a:rPr lang="en-US" b="1" baseline="-25000" dirty="0"/>
              <a:t>0</a:t>
            </a:r>
            <a:r>
              <a:rPr lang="en-US" b="1" dirty="0"/>
              <a:t>)</a:t>
            </a:r>
            <a:endParaRPr lang="en-US" dirty="0"/>
          </a:p>
        </p:txBody>
      </p:sp>
      <p:sp>
        <p:nvSpPr>
          <p:cNvPr id="3" name="Rectangle 2"/>
          <p:cNvSpPr/>
          <p:nvPr/>
        </p:nvSpPr>
        <p:spPr>
          <a:xfrm>
            <a:off x="838200" y="2209800"/>
            <a:ext cx="7162800" cy="2031325"/>
          </a:xfrm>
          <a:prstGeom prst="rect">
            <a:avLst/>
          </a:prstGeom>
        </p:spPr>
        <p:txBody>
          <a:bodyPr wrap="square">
            <a:spAutoFit/>
          </a:bodyPr>
          <a:lstStyle/>
          <a:p>
            <a:pPr algn="just"/>
            <a:r>
              <a:rPr lang="en-US" dirty="0"/>
              <a:t>The most important thing to keep in mind when calculating the slope and intercept in a regression equation is which variable you are regressing on the other, that is, which variable is being used to predict values of the other? The data from Chapter 15 are presented to the right where the correlation was calculated between age (X) and the number of books a person reads per month (Y). The descriptive statistics for each variable as are the summary statistics.</a:t>
            </a:r>
          </a:p>
        </p:txBody>
      </p:sp>
    </p:spTree>
    <p:extLst>
      <p:ext uri="{BB962C8B-B14F-4D97-AF65-F5344CB8AC3E}">
        <p14:creationId xmlns:p14="http://schemas.microsoft.com/office/powerpoint/2010/main" val="100096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5" name="Rectangle 4"/>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Regression</a:t>
            </a:r>
          </a:p>
        </p:txBody>
      </p:sp>
      <p:graphicFrame>
        <p:nvGraphicFramePr>
          <p:cNvPr id="3" name="Table 2"/>
          <p:cNvGraphicFramePr>
            <a:graphicFrameLocks noGrp="1"/>
          </p:cNvGraphicFramePr>
          <p:nvPr/>
        </p:nvGraphicFramePr>
        <p:xfrm>
          <a:off x="695325" y="1600196"/>
          <a:ext cx="7143750" cy="4800608"/>
        </p:xfrm>
        <a:graphic>
          <a:graphicData uri="http://schemas.openxmlformats.org/drawingml/2006/table">
            <a:tbl>
              <a:tblPr firstRow="1" firstCol="1" bandRow="1">
                <a:tableStyleId>{5C22544A-7EE6-4342-B048-85BDC9FD1C3A}</a:tableStyleId>
              </a:tblPr>
              <a:tblGrid>
                <a:gridCol w="2381250"/>
                <a:gridCol w="2381250"/>
                <a:gridCol w="2381250"/>
              </a:tblGrid>
              <a:tr h="300038">
                <a:tc>
                  <a:txBody>
                    <a:bodyPr/>
                    <a:lstStyle/>
                    <a:p>
                      <a:pPr marL="0" marR="0" algn="ctr">
                        <a:lnSpc>
                          <a:spcPct val="150000"/>
                        </a:lnSpc>
                        <a:spcBef>
                          <a:spcPts val="0"/>
                        </a:spcBef>
                        <a:spcAft>
                          <a:spcPts val="0"/>
                        </a:spcAft>
                      </a:pPr>
                      <a:r>
                        <a:rPr lang="en-US" sz="1300">
                          <a:effectLst/>
                        </a:rPr>
                        <a:t>Name</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Age (X)</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Books per Month (Y)</a:t>
                      </a:r>
                      <a:endParaRPr lang="en-US" sz="1000">
                        <a:effectLst/>
                        <a:latin typeface="Calibri"/>
                        <a:ea typeface="Times New Roman"/>
                        <a:cs typeface="Arial"/>
                      </a:endParaRPr>
                    </a:p>
                  </a:txBody>
                  <a:tcPr marL="68461" marR="68461" marT="0" marB="0"/>
                </a:tc>
              </a:tr>
              <a:tr h="300038">
                <a:tc>
                  <a:txBody>
                    <a:bodyPr/>
                    <a:lstStyle/>
                    <a:p>
                      <a:pPr marL="0" marR="0" algn="just">
                        <a:lnSpc>
                          <a:spcPct val="150000"/>
                        </a:lnSpc>
                        <a:spcBef>
                          <a:spcPts val="0"/>
                        </a:spcBef>
                        <a:spcAft>
                          <a:spcPts val="0"/>
                        </a:spcAft>
                      </a:pPr>
                      <a:r>
                        <a:rPr lang="en-US" sz="1300">
                          <a:effectLst/>
                        </a:rPr>
                        <a:t>A</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22</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8</a:t>
                      </a:r>
                      <a:endParaRPr lang="en-US" sz="1000">
                        <a:effectLst/>
                        <a:latin typeface="Calibri"/>
                        <a:ea typeface="Times New Roman"/>
                        <a:cs typeface="Arial"/>
                      </a:endParaRPr>
                    </a:p>
                  </a:txBody>
                  <a:tcPr marL="68461" marR="68461" marT="0" marB="0"/>
                </a:tc>
              </a:tr>
              <a:tr h="300038">
                <a:tc>
                  <a:txBody>
                    <a:bodyPr/>
                    <a:lstStyle/>
                    <a:p>
                      <a:pPr marL="0" marR="0" algn="just">
                        <a:lnSpc>
                          <a:spcPct val="150000"/>
                        </a:lnSpc>
                        <a:spcBef>
                          <a:spcPts val="0"/>
                        </a:spcBef>
                        <a:spcAft>
                          <a:spcPts val="0"/>
                        </a:spcAft>
                      </a:pPr>
                      <a:r>
                        <a:rPr lang="en-US" sz="1300">
                          <a:effectLst/>
                        </a:rPr>
                        <a:t>B</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20</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4</a:t>
                      </a:r>
                      <a:endParaRPr lang="en-US" sz="1000">
                        <a:effectLst/>
                        <a:latin typeface="Calibri"/>
                        <a:ea typeface="Times New Roman"/>
                        <a:cs typeface="Arial"/>
                      </a:endParaRPr>
                    </a:p>
                  </a:txBody>
                  <a:tcPr marL="68461" marR="68461" marT="0" marB="0"/>
                </a:tc>
              </a:tr>
              <a:tr h="300038">
                <a:tc>
                  <a:txBody>
                    <a:bodyPr/>
                    <a:lstStyle/>
                    <a:p>
                      <a:pPr marL="0" marR="0" algn="just">
                        <a:lnSpc>
                          <a:spcPct val="150000"/>
                        </a:lnSpc>
                        <a:spcBef>
                          <a:spcPts val="0"/>
                        </a:spcBef>
                        <a:spcAft>
                          <a:spcPts val="0"/>
                        </a:spcAft>
                      </a:pPr>
                      <a:r>
                        <a:rPr lang="en-US" sz="1300">
                          <a:effectLst/>
                        </a:rPr>
                        <a:t>C</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22</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4</a:t>
                      </a:r>
                      <a:endParaRPr lang="en-US" sz="1000">
                        <a:effectLst/>
                        <a:latin typeface="Calibri"/>
                        <a:ea typeface="Times New Roman"/>
                        <a:cs typeface="Arial"/>
                      </a:endParaRPr>
                    </a:p>
                  </a:txBody>
                  <a:tcPr marL="68461" marR="68461" marT="0" marB="0"/>
                </a:tc>
              </a:tr>
              <a:tr h="300038">
                <a:tc>
                  <a:txBody>
                    <a:bodyPr/>
                    <a:lstStyle/>
                    <a:p>
                      <a:pPr marL="0" marR="0" algn="just">
                        <a:lnSpc>
                          <a:spcPct val="150000"/>
                        </a:lnSpc>
                        <a:spcBef>
                          <a:spcPts val="0"/>
                        </a:spcBef>
                        <a:spcAft>
                          <a:spcPts val="0"/>
                        </a:spcAft>
                      </a:pPr>
                      <a:r>
                        <a:rPr lang="en-US" sz="1300">
                          <a:effectLst/>
                        </a:rPr>
                        <a:t>D</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21</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3</a:t>
                      </a:r>
                      <a:endParaRPr lang="en-US" sz="1000">
                        <a:effectLst/>
                        <a:latin typeface="Calibri"/>
                        <a:ea typeface="Times New Roman"/>
                        <a:cs typeface="Arial"/>
                      </a:endParaRPr>
                    </a:p>
                  </a:txBody>
                  <a:tcPr marL="68461" marR="68461" marT="0" marB="0"/>
                </a:tc>
              </a:tr>
              <a:tr h="300038">
                <a:tc>
                  <a:txBody>
                    <a:bodyPr/>
                    <a:lstStyle/>
                    <a:p>
                      <a:pPr marL="0" marR="0" algn="just">
                        <a:lnSpc>
                          <a:spcPct val="150000"/>
                        </a:lnSpc>
                        <a:spcBef>
                          <a:spcPts val="0"/>
                        </a:spcBef>
                        <a:spcAft>
                          <a:spcPts val="0"/>
                        </a:spcAft>
                      </a:pPr>
                      <a:r>
                        <a:rPr lang="en-US" sz="1300">
                          <a:effectLst/>
                        </a:rPr>
                        <a:t>E</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35</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6</a:t>
                      </a:r>
                      <a:endParaRPr lang="en-US" sz="1000">
                        <a:effectLst/>
                        <a:latin typeface="Calibri"/>
                        <a:ea typeface="Times New Roman"/>
                        <a:cs typeface="Arial"/>
                      </a:endParaRPr>
                    </a:p>
                  </a:txBody>
                  <a:tcPr marL="68461" marR="68461" marT="0" marB="0"/>
                </a:tc>
              </a:tr>
              <a:tr h="300038">
                <a:tc>
                  <a:txBody>
                    <a:bodyPr/>
                    <a:lstStyle/>
                    <a:p>
                      <a:pPr marL="0" marR="0" algn="just">
                        <a:lnSpc>
                          <a:spcPct val="150000"/>
                        </a:lnSpc>
                        <a:spcBef>
                          <a:spcPts val="0"/>
                        </a:spcBef>
                        <a:spcAft>
                          <a:spcPts val="0"/>
                        </a:spcAft>
                      </a:pPr>
                      <a:r>
                        <a:rPr lang="en-US" sz="1300">
                          <a:effectLst/>
                        </a:rPr>
                        <a:t>F</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32</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7</a:t>
                      </a:r>
                      <a:endParaRPr lang="en-US" sz="1000">
                        <a:effectLst/>
                        <a:latin typeface="Calibri"/>
                        <a:ea typeface="Times New Roman"/>
                        <a:cs typeface="Arial"/>
                      </a:endParaRPr>
                    </a:p>
                  </a:txBody>
                  <a:tcPr marL="68461" marR="68461" marT="0" marB="0"/>
                </a:tc>
              </a:tr>
              <a:tr h="300038">
                <a:tc>
                  <a:txBody>
                    <a:bodyPr/>
                    <a:lstStyle/>
                    <a:p>
                      <a:pPr marL="0" marR="0" algn="just">
                        <a:lnSpc>
                          <a:spcPct val="150000"/>
                        </a:lnSpc>
                        <a:spcBef>
                          <a:spcPts val="0"/>
                        </a:spcBef>
                        <a:spcAft>
                          <a:spcPts val="0"/>
                        </a:spcAft>
                      </a:pPr>
                      <a:r>
                        <a:rPr lang="en-US" sz="1300">
                          <a:effectLst/>
                        </a:rPr>
                        <a:t>G</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38</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4</a:t>
                      </a:r>
                      <a:endParaRPr lang="en-US" sz="1000">
                        <a:effectLst/>
                        <a:latin typeface="Calibri"/>
                        <a:ea typeface="Times New Roman"/>
                        <a:cs typeface="Arial"/>
                      </a:endParaRPr>
                    </a:p>
                  </a:txBody>
                  <a:tcPr marL="68461" marR="68461" marT="0" marB="0"/>
                </a:tc>
              </a:tr>
              <a:tr h="300038">
                <a:tc>
                  <a:txBody>
                    <a:bodyPr/>
                    <a:lstStyle/>
                    <a:p>
                      <a:pPr marL="0" marR="0" algn="just">
                        <a:lnSpc>
                          <a:spcPct val="150000"/>
                        </a:lnSpc>
                        <a:spcBef>
                          <a:spcPts val="0"/>
                        </a:spcBef>
                        <a:spcAft>
                          <a:spcPts val="0"/>
                        </a:spcAft>
                      </a:pPr>
                      <a:r>
                        <a:rPr lang="en-US" sz="1300">
                          <a:effectLst/>
                        </a:rPr>
                        <a:t>H</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40</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6</a:t>
                      </a:r>
                      <a:endParaRPr lang="en-US" sz="1000">
                        <a:effectLst/>
                        <a:latin typeface="Calibri"/>
                        <a:ea typeface="Times New Roman"/>
                        <a:cs typeface="Arial"/>
                      </a:endParaRPr>
                    </a:p>
                  </a:txBody>
                  <a:tcPr marL="68461" marR="68461" marT="0" marB="0"/>
                </a:tc>
              </a:tr>
              <a:tr h="300038">
                <a:tc>
                  <a:txBody>
                    <a:bodyPr/>
                    <a:lstStyle/>
                    <a:p>
                      <a:pPr marL="0" marR="0" algn="just">
                        <a:lnSpc>
                          <a:spcPct val="150000"/>
                        </a:lnSpc>
                        <a:spcBef>
                          <a:spcPts val="0"/>
                        </a:spcBef>
                        <a:spcAft>
                          <a:spcPts val="0"/>
                        </a:spcAft>
                      </a:pPr>
                      <a:r>
                        <a:rPr lang="en-US" sz="1300">
                          <a:effectLst/>
                        </a:rPr>
                        <a:t>I</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20</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3</a:t>
                      </a:r>
                      <a:endParaRPr lang="en-US" sz="1000">
                        <a:effectLst/>
                        <a:latin typeface="Calibri"/>
                        <a:ea typeface="Times New Roman"/>
                        <a:cs typeface="Arial"/>
                      </a:endParaRPr>
                    </a:p>
                  </a:txBody>
                  <a:tcPr marL="68461" marR="68461" marT="0" marB="0"/>
                </a:tc>
              </a:tr>
              <a:tr h="300038">
                <a:tc>
                  <a:txBody>
                    <a:bodyPr/>
                    <a:lstStyle/>
                    <a:p>
                      <a:pPr marL="0" marR="0" algn="just">
                        <a:lnSpc>
                          <a:spcPct val="150000"/>
                        </a:lnSpc>
                        <a:spcBef>
                          <a:spcPts val="0"/>
                        </a:spcBef>
                        <a:spcAft>
                          <a:spcPts val="0"/>
                        </a:spcAft>
                      </a:pPr>
                      <a:r>
                        <a:rPr lang="en-US" sz="1300">
                          <a:effectLst/>
                        </a:rPr>
                        <a:t>J</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40</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5</a:t>
                      </a:r>
                      <a:endParaRPr lang="en-US" sz="1000">
                        <a:effectLst/>
                        <a:latin typeface="Calibri"/>
                        <a:ea typeface="Times New Roman"/>
                        <a:cs typeface="Arial"/>
                      </a:endParaRPr>
                    </a:p>
                  </a:txBody>
                  <a:tcPr marL="68461" marR="68461" marT="0" marB="0"/>
                </a:tc>
              </a:tr>
              <a:tr h="300038">
                <a:tc>
                  <a:txBody>
                    <a:bodyPr/>
                    <a:lstStyle/>
                    <a:p>
                      <a:pPr marL="0" marR="0" algn="ctr">
                        <a:lnSpc>
                          <a:spcPct val="150000"/>
                        </a:lnSpc>
                        <a:spcBef>
                          <a:spcPts val="0"/>
                        </a:spcBef>
                        <a:spcAft>
                          <a:spcPts val="0"/>
                        </a:spcAft>
                      </a:pPr>
                      <a:r>
                        <a:rPr lang="en-US" sz="1300">
                          <a:effectLst/>
                        </a:rPr>
                        <a:t>n = 10</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∑X = 290</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∑Y = 50</a:t>
                      </a:r>
                      <a:endParaRPr lang="en-US" sz="1000">
                        <a:effectLst/>
                        <a:latin typeface="Calibri"/>
                        <a:ea typeface="Times New Roman"/>
                        <a:cs typeface="Arial"/>
                      </a:endParaRPr>
                    </a:p>
                  </a:txBody>
                  <a:tcPr marL="68461" marR="68461" marT="0" marB="0"/>
                </a:tc>
              </a:tr>
              <a:tr h="300038">
                <a:tc>
                  <a:txBody>
                    <a:bodyPr/>
                    <a:lstStyle/>
                    <a:p>
                      <a:pPr>
                        <a:lnSpc>
                          <a:spcPct val="115000"/>
                        </a:lnSpc>
                      </a:pPr>
                      <a:endParaRPr lang="en-US" sz="1000">
                        <a:effectLst/>
                        <a:latin typeface="Calibri"/>
                        <a:cs typeface="Arial"/>
                      </a:endParaRPr>
                    </a:p>
                  </a:txBody>
                  <a:tcPr marL="68461" marR="68461" marT="0" marB="0"/>
                </a:tc>
                <a:tc>
                  <a:txBody>
                    <a:bodyPr/>
                    <a:lstStyle/>
                    <a:p>
                      <a:pPr marL="0" marR="0" algn="ctr">
                        <a:lnSpc>
                          <a:spcPct val="150000"/>
                        </a:lnSpc>
                        <a:spcBef>
                          <a:spcPts val="0"/>
                        </a:spcBef>
                        <a:spcAft>
                          <a:spcPts val="0"/>
                        </a:spcAft>
                      </a:pPr>
                      <a:r>
                        <a:rPr lang="en-US" sz="1300">
                          <a:effectLst/>
                        </a:rPr>
                        <a:t>M</a:t>
                      </a:r>
                      <a:r>
                        <a:rPr lang="en-US" sz="1300" baseline="-25000">
                          <a:effectLst/>
                        </a:rPr>
                        <a:t>X</a:t>
                      </a:r>
                      <a:r>
                        <a:rPr lang="en-US" sz="1300">
                          <a:effectLst/>
                        </a:rPr>
                        <a:t> = 29</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M</a:t>
                      </a:r>
                      <a:r>
                        <a:rPr lang="en-US" sz="1300" baseline="-25000">
                          <a:effectLst/>
                        </a:rPr>
                        <a:t>Y</a:t>
                      </a:r>
                      <a:r>
                        <a:rPr lang="en-US" sz="1300">
                          <a:effectLst/>
                        </a:rPr>
                        <a:t> = 5</a:t>
                      </a:r>
                      <a:endParaRPr lang="en-US" sz="1000">
                        <a:effectLst/>
                        <a:latin typeface="Calibri"/>
                        <a:ea typeface="Times New Roman"/>
                        <a:cs typeface="Arial"/>
                      </a:endParaRPr>
                    </a:p>
                  </a:txBody>
                  <a:tcPr marL="68461" marR="68461" marT="0" marB="0"/>
                </a:tc>
              </a:tr>
              <a:tr h="300038">
                <a:tc>
                  <a:txBody>
                    <a:bodyPr/>
                    <a:lstStyle/>
                    <a:p>
                      <a:pPr marL="0" marR="0" algn="ctr">
                        <a:lnSpc>
                          <a:spcPct val="150000"/>
                        </a:lnSpc>
                        <a:spcBef>
                          <a:spcPts val="0"/>
                        </a:spcBef>
                        <a:spcAft>
                          <a:spcPts val="0"/>
                        </a:spcAft>
                      </a:pPr>
                      <a:r>
                        <a:rPr lang="en-US" sz="1300">
                          <a:effectLst/>
                        </a:rPr>
                        <a:t>SCP = 43</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SS</a:t>
                      </a:r>
                      <a:r>
                        <a:rPr lang="en-US" sz="1300" baseline="-25000">
                          <a:effectLst/>
                        </a:rPr>
                        <a:t>X</a:t>
                      </a:r>
                      <a:r>
                        <a:rPr lang="en-US" sz="1300">
                          <a:effectLst/>
                        </a:rPr>
                        <a:t> = 647</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SS</a:t>
                      </a:r>
                      <a:r>
                        <a:rPr lang="en-US" sz="1300" baseline="-25000">
                          <a:effectLst/>
                        </a:rPr>
                        <a:t>Y</a:t>
                      </a:r>
                      <a:r>
                        <a:rPr lang="en-US" sz="1300">
                          <a:effectLst/>
                        </a:rPr>
                        <a:t> = 26</a:t>
                      </a:r>
                      <a:endParaRPr lang="en-US" sz="1000">
                        <a:effectLst/>
                        <a:latin typeface="Calibri"/>
                        <a:ea typeface="Times New Roman"/>
                        <a:cs typeface="Arial"/>
                      </a:endParaRPr>
                    </a:p>
                  </a:txBody>
                  <a:tcPr marL="68461" marR="68461" marT="0" marB="0"/>
                </a:tc>
              </a:tr>
              <a:tr h="300038">
                <a:tc>
                  <a:txBody>
                    <a:bodyPr/>
                    <a:lstStyle/>
                    <a:p>
                      <a:pPr marL="0" marR="0" algn="ctr">
                        <a:lnSpc>
                          <a:spcPct val="150000"/>
                        </a:lnSpc>
                        <a:spcBef>
                          <a:spcPts val="0"/>
                        </a:spcBef>
                        <a:spcAft>
                          <a:spcPts val="0"/>
                        </a:spcAft>
                      </a:pPr>
                      <a:r>
                        <a:rPr lang="en-US" sz="1300">
                          <a:effectLst/>
                        </a:rPr>
                        <a:t>cov = 4.778</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sX2=71.889</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sY2=2.889</a:t>
                      </a:r>
                      <a:endParaRPr lang="en-US" sz="1000">
                        <a:effectLst/>
                        <a:latin typeface="Calibri"/>
                        <a:ea typeface="Times New Roman"/>
                        <a:cs typeface="Arial"/>
                      </a:endParaRPr>
                    </a:p>
                  </a:txBody>
                  <a:tcPr marL="68461" marR="68461" marT="0" marB="0"/>
                </a:tc>
              </a:tr>
              <a:tr h="300038">
                <a:tc>
                  <a:txBody>
                    <a:bodyPr/>
                    <a:lstStyle/>
                    <a:p>
                      <a:pPr marL="0" marR="0" algn="ctr">
                        <a:lnSpc>
                          <a:spcPct val="150000"/>
                        </a:lnSpc>
                        <a:spcBef>
                          <a:spcPts val="0"/>
                        </a:spcBef>
                        <a:spcAft>
                          <a:spcPts val="0"/>
                        </a:spcAft>
                      </a:pPr>
                      <a:r>
                        <a:rPr lang="en-US" sz="1300">
                          <a:effectLst/>
                        </a:rPr>
                        <a:t>r = 0.331</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a:effectLst/>
                        </a:rPr>
                        <a:t>sX=8.479</a:t>
                      </a:r>
                      <a:endParaRPr lang="en-US" sz="1000">
                        <a:effectLst/>
                        <a:latin typeface="Calibri"/>
                        <a:ea typeface="Times New Roman"/>
                        <a:cs typeface="Arial"/>
                      </a:endParaRPr>
                    </a:p>
                  </a:txBody>
                  <a:tcPr marL="68461" marR="68461" marT="0" marB="0"/>
                </a:tc>
                <a:tc>
                  <a:txBody>
                    <a:bodyPr/>
                    <a:lstStyle/>
                    <a:p>
                      <a:pPr marL="0" marR="0" algn="ctr">
                        <a:lnSpc>
                          <a:spcPct val="150000"/>
                        </a:lnSpc>
                        <a:spcBef>
                          <a:spcPts val="0"/>
                        </a:spcBef>
                        <a:spcAft>
                          <a:spcPts val="0"/>
                        </a:spcAft>
                      </a:pPr>
                      <a:r>
                        <a:rPr lang="en-US" sz="1300" dirty="0" err="1">
                          <a:effectLst/>
                        </a:rPr>
                        <a:t>sY</a:t>
                      </a:r>
                      <a:r>
                        <a:rPr lang="en-US" sz="1300" dirty="0">
                          <a:effectLst/>
                        </a:rPr>
                        <a:t>=1.7</a:t>
                      </a:r>
                      <a:endParaRPr lang="en-US" sz="1000" dirty="0">
                        <a:effectLst/>
                        <a:latin typeface="Calibri"/>
                        <a:ea typeface="Times New Roman"/>
                        <a:cs typeface="Arial"/>
                      </a:endParaRPr>
                    </a:p>
                  </a:txBody>
                  <a:tcPr marL="68461" marR="68461" marT="0" marB="0"/>
                </a:tc>
              </a:tr>
            </a:tbl>
          </a:graphicData>
        </a:graphic>
      </p:graphicFrame>
    </p:spTree>
    <p:extLst>
      <p:ext uri="{BB962C8B-B14F-4D97-AF65-F5344CB8AC3E}">
        <p14:creationId xmlns:p14="http://schemas.microsoft.com/office/powerpoint/2010/main" val="4173104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Rectangle 3"/>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Regression</a:t>
            </a:r>
          </a:p>
        </p:txBody>
      </p:sp>
      <p:sp>
        <p:nvSpPr>
          <p:cNvPr id="3" name="Rectangle 2"/>
          <p:cNvSpPr/>
          <p:nvPr/>
        </p:nvSpPr>
        <p:spPr>
          <a:xfrm>
            <a:off x="762000" y="1351508"/>
            <a:ext cx="7086600" cy="1200329"/>
          </a:xfrm>
          <a:prstGeom prst="rect">
            <a:avLst/>
          </a:prstGeom>
        </p:spPr>
        <p:txBody>
          <a:bodyPr wrap="square">
            <a:spAutoFit/>
          </a:bodyPr>
          <a:lstStyle/>
          <a:p>
            <a:pPr algn="just"/>
            <a:r>
              <a:rPr lang="en-US" dirty="0"/>
              <a:t>We want to fit a linear regression equation to these data to model the number of books a person reads per month based on age. Hence, we want to generate a regression equation to predict the number of books read per month from age.</a:t>
            </a:r>
          </a:p>
        </p:txBody>
      </p:sp>
      <mc:AlternateContent xmlns:mc="http://schemas.openxmlformats.org/markup-compatibility/2006" xmlns:a14="http://schemas.microsoft.com/office/drawing/2010/main">
        <mc:Choice Requires="a14">
          <p:sp>
            <p:nvSpPr>
              <p:cNvPr id="5" name="Rectangle 4"/>
              <p:cNvSpPr/>
              <p:nvPr/>
            </p:nvSpPr>
            <p:spPr>
              <a:xfrm>
                <a:off x="838200" y="2957324"/>
                <a:ext cx="7010400" cy="2376676"/>
              </a:xfrm>
              <a:prstGeom prst="rect">
                <a:avLst/>
              </a:prstGeom>
            </p:spPr>
            <p:txBody>
              <a:bodyPr wrap="square">
                <a:spAutoFit/>
              </a:bodyPr>
              <a:lstStyle/>
              <a:p>
                <a:pPr algn="just"/>
                <a:r>
                  <a:rPr lang="en-US" dirty="0"/>
                  <a:t>Most terms needed to calculate the slope and intercept coefficients were calculated in Chapter 15, but this brings up an important point about linear regression: When calculating the slope and intercept values, you must calculate the slope first, because you need its value to calculate the intercept. Thus, start by calculating the slope regressing Y on X. The slope equation is:</a:t>
                </a:r>
              </a:p>
              <a:p>
                <a:pPr algn="just"/>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𝑏</m:t>
                          </m:r>
                        </m:e>
                        <m:sub>
                          <m:r>
                            <a:rPr lang="en-US" i="1">
                              <a:latin typeface="Cambria Math"/>
                            </a:rPr>
                            <m:t>1</m:t>
                          </m:r>
                        </m:sub>
                      </m:sSub>
                      <m:r>
                        <a:rPr lang="en-US" i="1">
                          <a:latin typeface="Cambria Math"/>
                        </a:rPr>
                        <m:t>=</m:t>
                      </m:r>
                      <m:r>
                        <a:rPr lang="en-US" i="1">
                          <a:latin typeface="Cambria Math"/>
                        </a:rPr>
                        <m:t>𝑟</m:t>
                      </m:r>
                      <m:d>
                        <m:dPr>
                          <m:ctrlPr>
                            <a:rPr lang="en-US" i="1">
                              <a:latin typeface="Cambria Math"/>
                            </a:rPr>
                          </m:ctrlPr>
                        </m:dPr>
                        <m:e>
                          <m:f>
                            <m:fPr>
                              <m:ctrlPr>
                                <a:rPr lang="en-US" i="1">
                                  <a:latin typeface="Cambria Math"/>
                                </a:rPr>
                              </m:ctrlPr>
                            </m:fPr>
                            <m:num>
                              <m:sSub>
                                <m:sSubPr>
                                  <m:ctrlPr>
                                    <a:rPr lang="en-US" i="1">
                                      <a:latin typeface="Cambria Math"/>
                                    </a:rPr>
                                  </m:ctrlPr>
                                </m:sSubPr>
                                <m:e>
                                  <m:acc>
                                    <m:accPr>
                                      <m:chr m:val="̂"/>
                                      <m:ctrlPr>
                                        <a:rPr lang="en-US" i="1">
                                          <a:latin typeface="Cambria Math"/>
                                        </a:rPr>
                                      </m:ctrlPr>
                                    </m:accPr>
                                    <m:e>
                                      <m:r>
                                        <a:rPr lang="en-US" i="1">
                                          <a:latin typeface="Cambria Math"/>
                                        </a:rPr>
                                        <m:t>𝑠</m:t>
                                      </m:r>
                                    </m:e>
                                  </m:acc>
                                </m:e>
                                <m:sub>
                                  <m:r>
                                    <a:rPr lang="en-US" i="1">
                                      <a:latin typeface="Cambria Math"/>
                                    </a:rPr>
                                    <m:t>𝑌</m:t>
                                  </m:r>
                                </m:sub>
                              </m:sSub>
                            </m:num>
                            <m:den>
                              <m:sSub>
                                <m:sSubPr>
                                  <m:ctrlPr>
                                    <a:rPr lang="en-US" i="1">
                                      <a:latin typeface="Cambria Math"/>
                                    </a:rPr>
                                  </m:ctrlPr>
                                </m:sSubPr>
                                <m:e>
                                  <m:acc>
                                    <m:accPr>
                                      <m:chr m:val="̂"/>
                                      <m:ctrlPr>
                                        <a:rPr lang="en-US" i="1">
                                          <a:latin typeface="Cambria Math"/>
                                        </a:rPr>
                                      </m:ctrlPr>
                                    </m:accPr>
                                    <m:e>
                                      <m:r>
                                        <a:rPr lang="en-US" i="1">
                                          <a:latin typeface="Cambria Math"/>
                                        </a:rPr>
                                        <m:t>𝑠</m:t>
                                      </m:r>
                                    </m:e>
                                  </m:acc>
                                </m:e>
                                <m:sub>
                                  <m:r>
                                    <a:rPr lang="en-US" i="1">
                                      <a:latin typeface="Cambria Math"/>
                                    </a:rPr>
                                    <m:t>𝑋</m:t>
                                  </m:r>
                                </m:sub>
                              </m:sSub>
                            </m:den>
                          </m:f>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838200" y="2957324"/>
                <a:ext cx="7010400" cy="2376676"/>
              </a:xfrm>
              <a:prstGeom prst="rect">
                <a:avLst/>
              </a:prstGeom>
              <a:blipFill rotWithShape="1">
                <a:blip r:embed="rId3"/>
                <a:stretch>
                  <a:fillRect l="-783" t="-1282" r="-1391"/>
                </a:stretch>
              </a:blipFill>
            </p:spPr>
            <p:txBody>
              <a:bodyPr/>
              <a:lstStyle/>
              <a:p>
                <a:r>
                  <a:rPr lang="en-US">
                    <a:noFill/>
                  </a:rPr>
                  <a:t> </a:t>
                </a:r>
              </a:p>
            </p:txBody>
          </p:sp>
        </mc:Fallback>
      </mc:AlternateContent>
    </p:spTree>
    <p:extLst>
      <p:ext uri="{BB962C8B-B14F-4D97-AF65-F5344CB8AC3E}">
        <p14:creationId xmlns:p14="http://schemas.microsoft.com/office/powerpoint/2010/main" val="284940705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Regression</a:t>
            </a:r>
          </a:p>
        </p:txBody>
      </p:sp>
      <mc:AlternateContent xmlns:mc="http://schemas.openxmlformats.org/markup-compatibility/2006" xmlns:a14="http://schemas.microsoft.com/office/drawing/2010/main">
        <mc:Choice Requires="a14">
          <p:sp>
            <p:nvSpPr>
              <p:cNvPr id="6" name="Rectangle 5"/>
              <p:cNvSpPr/>
              <p:nvPr/>
            </p:nvSpPr>
            <p:spPr>
              <a:xfrm>
                <a:off x="838200" y="1548165"/>
                <a:ext cx="7162800" cy="2653675"/>
              </a:xfrm>
              <a:prstGeom prst="rect">
                <a:avLst/>
              </a:prstGeom>
            </p:spPr>
            <p:txBody>
              <a:bodyPr wrap="square">
                <a:spAutoFit/>
              </a:bodyPr>
              <a:lstStyle/>
              <a:p>
                <a:pPr algn="just"/>
                <a:r>
                  <a:rPr lang="en-US" dirty="0"/>
                  <a:t>In the formula, the estimated standard deviation of the dependent variable (Y) is divided by the estimated standard deviation of the independent variable (X), and the quotient is weighted by the correlation between the variables. Remember, the slope coefficient is the change in Y for every one unit change in X; thus, the dependent variable goes in the numerator and the independent variable goes in the denominator. Solving for the slope, we have:</a:t>
                </a:r>
              </a:p>
              <a:p>
                <a:pPr algn="just"/>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𝑏</m:t>
                          </m:r>
                        </m:e>
                        <m:sub>
                          <m:r>
                            <a:rPr lang="en-US" i="1">
                              <a:latin typeface="Cambria Math"/>
                            </a:rPr>
                            <m:t>1</m:t>
                          </m:r>
                        </m:sub>
                      </m:sSub>
                      <m:r>
                        <a:rPr lang="en-US" i="1">
                          <a:latin typeface="Cambria Math"/>
                        </a:rPr>
                        <m:t>=</m:t>
                      </m:r>
                      <m:r>
                        <a:rPr lang="en-US" i="1">
                          <a:latin typeface="Cambria Math"/>
                        </a:rPr>
                        <m:t>0</m:t>
                      </m:r>
                      <m:r>
                        <a:rPr lang="en-US" i="1">
                          <a:latin typeface="Cambria Math"/>
                        </a:rPr>
                        <m:t>.</m:t>
                      </m:r>
                      <m:r>
                        <a:rPr lang="en-US" i="1">
                          <a:latin typeface="Cambria Math"/>
                        </a:rPr>
                        <m:t>331</m:t>
                      </m:r>
                      <m:d>
                        <m:dPr>
                          <m:ctrlPr>
                            <a:rPr lang="en-US" i="1">
                              <a:latin typeface="Cambria Math"/>
                            </a:rPr>
                          </m:ctrlPr>
                        </m:dPr>
                        <m:e>
                          <m:f>
                            <m:fPr>
                              <m:ctrlPr>
                                <a:rPr lang="en-US" i="1">
                                  <a:latin typeface="Cambria Math"/>
                                </a:rPr>
                              </m:ctrlPr>
                            </m:fPr>
                            <m:num>
                              <m:r>
                                <a:rPr lang="en-US" i="1">
                                  <a:latin typeface="Cambria Math"/>
                                </a:rPr>
                                <m:t>1</m:t>
                              </m:r>
                              <m:r>
                                <a:rPr lang="en-US" i="1">
                                  <a:latin typeface="Cambria Math"/>
                                </a:rPr>
                                <m:t>.</m:t>
                              </m:r>
                              <m:r>
                                <a:rPr lang="en-US" i="1">
                                  <a:latin typeface="Cambria Math"/>
                                </a:rPr>
                                <m:t>7</m:t>
                              </m:r>
                            </m:num>
                            <m:den>
                              <m:r>
                                <a:rPr lang="en-US" i="1">
                                  <a:latin typeface="Cambria Math"/>
                                </a:rPr>
                                <m:t>8</m:t>
                              </m:r>
                              <m:r>
                                <a:rPr lang="en-US" i="1">
                                  <a:latin typeface="Cambria Math"/>
                                </a:rPr>
                                <m:t>.</m:t>
                              </m:r>
                              <m:r>
                                <a:rPr lang="en-US" i="1">
                                  <a:latin typeface="Cambria Math"/>
                                </a:rPr>
                                <m:t>479</m:t>
                              </m:r>
                            </m:den>
                          </m:f>
                        </m:e>
                      </m:d>
                      <m:r>
                        <a:rPr lang="en-US" i="1">
                          <a:latin typeface="Cambria Math"/>
                        </a:rPr>
                        <m:t>=</m:t>
                      </m:r>
                      <m:r>
                        <a:rPr lang="en-US" i="1">
                          <a:latin typeface="Cambria Math"/>
                        </a:rPr>
                        <m:t>0</m:t>
                      </m:r>
                      <m:r>
                        <a:rPr lang="en-US" i="1">
                          <a:latin typeface="Cambria Math"/>
                        </a:rPr>
                        <m:t>.</m:t>
                      </m:r>
                      <m:r>
                        <a:rPr lang="en-US" i="1">
                          <a:latin typeface="Cambria Math"/>
                        </a:rPr>
                        <m:t>066</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838200" y="1548165"/>
                <a:ext cx="7162800" cy="2653675"/>
              </a:xfrm>
              <a:prstGeom prst="rect">
                <a:avLst/>
              </a:prstGeom>
              <a:blipFill rotWithShape="1">
                <a:blip r:embed="rId2"/>
                <a:stretch>
                  <a:fillRect l="-766" t="-1149" r="-1362"/>
                </a:stretch>
              </a:blipFill>
            </p:spPr>
            <p:txBody>
              <a:bodyPr/>
              <a:lstStyle/>
              <a:p>
                <a:r>
                  <a:rPr lang="en-US">
                    <a:noFill/>
                  </a:rPr>
                  <a:t> </a:t>
                </a:r>
              </a:p>
            </p:txBody>
          </p:sp>
        </mc:Fallback>
      </mc:AlternateContent>
    </p:spTree>
    <p:extLst>
      <p:ext uri="{BB962C8B-B14F-4D97-AF65-F5344CB8AC3E}">
        <p14:creationId xmlns:p14="http://schemas.microsoft.com/office/powerpoint/2010/main" val="307922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5" name="Rectangle 4"/>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Regression</a:t>
            </a:r>
          </a:p>
        </p:txBody>
      </p:sp>
      <p:sp>
        <p:nvSpPr>
          <p:cNvPr id="8" name="Rectangle 7"/>
          <p:cNvSpPr/>
          <p:nvPr/>
        </p:nvSpPr>
        <p:spPr>
          <a:xfrm>
            <a:off x="685800" y="1219200"/>
            <a:ext cx="7239000" cy="1200329"/>
          </a:xfrm>
          <a:prstGeom prst="rect">
            <a:avLst/>
          </a:prstGeom>
        </p:spPr>
        <p:txBody>
          <a:bodyPr wrap="square">
            <a:spAutoFit/>
          </a:bodyPr>
          <a:lstStyle/>
          <a:p>
            <a:r>
              <a:rPr lang="en-US" b="1" dirty="0"/>
              <a:t>6.4 Calculating the Intercept Coefficient (b</a:t>
            </a:r>
            <a:r>
              <a:rPr lang="en-US" b="1" baseline="-25000" dirty="0"/>
              <a:t>0</a:t>
            </a:r>
            <a:r>
              <a:rPr lang="en-US" b="1" dirty="0"/>
              <a:t>)</a:t>
            </a:r>
            <a:endParaRPr lang="en-US" dirty="0"/>
          </a:p>
          <a:p>
            <a:pPr algn="just"/>
            <a:r>
              <a:rPr lang="en-US" dirty="0"/>
              <a:t>Once you have calculated the slope you can calculate the intercept (b</a:t>
            </a:r>
            <a:r>
              <a:rPr lang="en-US" baseline="-25000" dirty="0"/>
              <a:t>0</a:t>
            </a:r>
            <a:r>
              <a:rPr lang="en-US" dirty="0"/>
              <a:t>). The equation is actually a variant of the regression equation that has been rewritten to solve for a:</a:t>
            </a:r>
          </a:p>
        </p:txBody>
      </p:sp>
      <p:pic>
        <p:nvPicPr>
          <p:cNvPr id="10" name="Picture 9" descr="https://lh6.googleusercontent.com/TO6AKTwKURwJKWysdpnW-uNGzx8-0ivSjTtmqiB_Wl889LmO3HHYI9Wdv5Rbn0OhDb-CreCpi0L9irCDoadCZ-EMG00G84a76vb8P545IkwDle31dZHcVUDw4YBAFzg9UqWPLHk">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676524"/>
            <a:ext cx="1790700" cy="523876"/>
          </a:xfrm>
          <a:prstGeom prst="rect">
            <a:avLst/>
          </a:prstGeom>
          <a:noFill/>
          <a:ln>
            <a:noFill/>
          </a:ln>
        </p:spPr>
      </p:pic>
      <p:sp>
        <p:nvSpPr>
          <p:cNvPr id="23" name="Rectangle 22"/>
          <p:cNvSpPr/>
          <p:nvPr/>
        </p:nvSpPr>
        <p:spPr>
          <a:xfrm>
            <a:off x="685800" y="3600271"/>
            <a:ext cx="7239000" cy="1200329"/>
          </a:xfrm>
          <a:prstGeom prst="rect">
            <a:avLst/>
          </a:prstGeom>
        </p:spPr>
        <p:txBody>
          <a:bodyPr wrap="square">
            <a:spAutoFit/>
          </a:bodyPr>
          <a:lstStyle/>
          <a:p>
            <a:pPr algn="just"/>
            <a:r>
              <a:rPr lang="en-US" dirty="0"/>
              <a:t>In this equation, you must determine the mean of Y, which is the mean of the regressed/predicted variable, and the mean of X, which is the mean of the independent variable. From the data in the table above,  and . Plugging these values into the equation</a:t>
            </a:r>
          </a:p>
        </p:txBody>
      </p:sp>
      <p:pic>
        <p:nvPicPr>
          <p:cNvPr id="34" name="Picture 33" descr="https://lh3.googleusercontent.com/9EpMHyp_Fspih5aFyQzp-Heicm2Vg8Ha2oDpOGi-WUGBCSb9Q7GeBiBELU3YP-3ETvkgogjEzF9HFGwkv9MxKMmXrDdpKffuhYKUGaTFAswi7hyJLINDw3tdkMoij8yinCx18ic">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257800"/>
            <a:ext cx="2095500" cy="533400"/>
          </a:xfrm>
          <a:prstGeom prst="rect">
            <a:avLst/>
          </a:prstGeom>
          <a:noFill/>
          <a:ln>
            <a:noFill/>
          </a:ln>
        </p:spPr>
      </p:pic>
    </p:spTree>
    <p:extLst>
      <p:ext uri="{BB962C8B-B14F-4D97-AF65-F5344CB8AC3E}">
        <p14:creationId xmlns:p14="http://schemas.microsoft.com/office/powerpoint/2010/main" val="29641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7" name="Rectangle 6"/>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Regression</a:t>
            </a:r>
          </a:p>
        </p:txBody>
      </p:sp>
      <p:sp>
        <p:nvSpPr>
          <p:cNvPr id="5" name="Rectangle 4"/>
          <p:cNvSpPr/>
          <p:nvPr/>
        </p:nvSpPr>
        <p:spPr>
          <a:xfrm>
            <a:off x="762000" y="1187947"/>
            <a:ext cx="7239000" cy="1200329"/>
          </a:xfrm>
          <a:prstGeom prst="rect">
            <a:avLst/>
          </a:prstGeom>
        </p:spPr>
        <p:txBody>
          <a:bodyPr wrap="square">
            <a:spAutoFit/>
          </a:bodyPr>
          <a:lstStyle/>
          <a:p>
            <a:pPr algn="just"/>
            <a:r>
              <a:rPr lang="en-US" dirty="0"/>
              <a:t>This value (b</a:t>
            </a:r>
            <a:r>
              <a:rPr lang="en-US" baseline="-25000" dirty="0"/>
              <a:t>0</a:t>
            </a:r>
            <a:r>
              <a:rPr lang="en-US" dirty="0"/>
              <a:t> = 3.086) is the intercept in the regression equation, that is, the predicted value of Y when X = 0. Now that you have solved for the slope and intercept you can write out the regression equation by inserting the values of b</a:t>
            </a:r>
            <a:r>
              <a:rPr lang="en-US" baseline="-25000" dirty="0"/>
              <a:t>0</a:t>
            </a:r>
            <a:r>
              <a:rPr lang="en-US" dirty="0"/>
              <a:t> and b</a:t>
            </a:r>
            <a:r>
              <a:rPr lang="en-US" baseline="-25000" dirty="0"/>
              <a:t>1</a:t>
            </a:r>
            <a:r>
              <a:rPr lang="en-US" dirty="0"/>
              <a:t> into the generic regression equation from before:</a:t>
            </a:r>
          </a:p>
        </p:txBody>
      </p:sp>
      <p:pic>
        <p:nvPicPr>
          <p:cNvPr id="8" name="Picture 7" descr="https://lh6.googleusercontent.com/_kn1wmr_LR3V1QSHp6pH6C1bltf0sM93q6XSscxX8ZxvvqqPJK_lm4pVIsAsTFVKLCwsl00t6am2CFjNPekKx3z8fV6un4qL9K1SlFrixO1Lr-Y1l4uX6JTLUjN8I_o7LNjmTnk">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581401" y="2590800"/>
            <a:ext cx="1719262" cy="395288"/>
          </a:xfrm>
          <a:prstGeom prst="rect">
            <a:avLst/>
          </a:prstGeom>
          <a:noFill/>
          <a:ln>
            <a:noFill/>
          </a:ln>
        </p:spPr>
      </p:pic>
      <p:sp>
        <p:nvSpPr>
          <p:cNvPr id="6" name="Rectangle 5"/>
          <p:cNvSpPr/>
          <p:nvPr/>
        </p:nvSpPr>
        <p:spPr>
          <a:xfrm>
            <a:off x="762000" y="3267670"/>
            <a:ext cx="7239000" cy="923330"/>
          </a:xfrm>
          <a:prstGeom prst="rect">
            <a:avLst/>
          </a:prstGeom>
        </p:spPr>
        <p:txBody>
          <a:bodyPr wrap="square">
            <a:spAutoFit/>
          </a:bodyPr>
          <a:lstStyle/>
          <a:p>
            <a:pPr algn="just"/>
            <a:r>
              <a:rPr lang="en-US" dirty="0"/>
              <a:t>You can use this equation to solve for predicted values of Y by plugging in any possible value of X and solving for Y', which we will do in the following section.</a:t>
            </a:r>
          </a:p>
        </p:txBody>
      </p:sp>
      <p:pic>
        <p:nvPicPr>
          <p:cNvPr id="9" name="Picture 8" descr="https://lh3.googleusercontent.com/qOZvC_jXRz9pSTLTZA-CZOczJJyh135XkBb6OgS1KSBEt8XBm8SjolmY7o6F3ZJ3BZ6Z7Eev26EOvxvThsX_A4LyPEbJvoSqzfK5VXeBGZao5vHx1KSLk2BMDyfgedQCxhg7Ei8">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581401" y="4543425"/>
            <a:ext cx="1719262" cy="333375"/>
          </a:xfrm>
          <a:prstGeom prst="rect">
            <a:avLst/>
          </a:prstGeom>
          <a:noFill/>
          <a:ln>
            <a:noFill/>
          </a:ln>
        </p:spPr>
      </p:pic>
    </p:spTree>
    <p:extLst>
      <p:ext uri="{BB962C8B-B14F-4D97-AF65-F5344CB8AC3E}">
        <p14:creationId xmlns:p14="http://schemas.microsoft.com/office/powerpoint/2010/main" val="121789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Regression</a:t>
            </a:r>
          </a:p>
        </p:txBody>
      </p:sp>
      <p:sp>
        <p:nvSpPr>
          <p:cNvPr id="2" name="Rectangle 1"/>
          <p:cNvSpPr/>
          <p:nvPr/>
        </p:nvSpPr>
        <p:spPr>
          <a:xfrm>
            <a:off x="807156" y="1261915"/>
            <a:ext cx="7086600" cy="1754326"/>
          </a:xfrm>
          <a:prstGeom prst="rect">
            <a:avLst/>
          </a:prstGeom>
        </p:spPr>
        <p:txBody>
          <a:bodyPr wrap="square">
            <a:spAutoFit/>
          </a:bodyPr>
          <a:lstStyle/>
          <a:p>
            <a:pPr algn="just"/>
            <a:r>
              <a:rPr lang="en-US" b="1" dirty="0"/>
              <a:t>6.5 Plotting a Regression Line</a:t>
            </a:r>
            <a:endParaRPr lang="en-US" dirty="0"/>
          </a:p>
          <a:p>
            <a:pPr algn="just"/>
            <a:r>
              <a:rPr lang="en-US" dirty="0"/>
              <a:t>The regression equation is the model of a straight line through the data points for two variables. Hence, we can plot the function (regression equation) in a scatterplot with the data. There are two ways you can do this: (1) Select a small value of X to compute a predicted value of Y and select a large value of X to predict a second value of Y. </a:t>
            </a:r>
          </a:p>
        </p:txBody>
      </p:sp>
      <p:sp>
        <p:nvSpPr>
          <p:cNvPr id="3" name="Rectangle 2"/>
          <p:cNvSpPr/>
          <p:nvPr/>
        </p:nvSpPr>
        <p:spPr>
          <a:xfrm>
            <a:off x="914400" y="3429000"/>
            <a:ext cx="6858000" cy="1200329"/>
          </a:xfrm>
          <a:prstGeom prst="rect">
            <a:avLst/>
          </a:prstGeom>
        </p:spPr>
        <p:txBody>
          <a:bodyPr wrap="square">
            <a:spAutoFit/>
          </a:bodyPr>
          <a:lstStyle/>
          <a:p>
            <a:pPr algn="just"/>
            <a:r>
              <a:rPr lang="en-US" dirty="0"/>
              <a:t>Plot both X-Y' data points in the scatterplot and join them by a straight line. (2) Compute each Y' value corresponding to each known X-value, plot each X-Y' data point in the scatterplot and draw a line through all of them.</a:t>
            </a:r>
          </a:p>
        </p:txBody>
      </p:sp>
    </p:spTree>
    <p:extLst>
      <p:ext uri="{BB962C8B-B14F-4D97-AF65-F5344CB8AC3E}">
        <p14:creationId xmlns:p14="http://schemas.microsoft.com/office/powerpoint/2010/main" val="1621106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Override1.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241</TotalTime>
  <Words>917</Words>
  <Application>Microsoft Office PowerPoint</Application>
  <PresentationFormat>On-screen Show (4:3)</PresentationFormat>
  <Paragraphs>150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PowerPoint Presentation</vt:lpstr>
      <vt:lpstr>PowerPoint Presentation</vt:lpstr>
      <vt:lpstr>PowerPoint Presentation</vt:lpstr>
      <vt:lpstr> </vt:lpstr>
      <vt:lpstr>PowerPoint Presentation</vt:lpstr>
      <vt:lpstr>PowerPoint Presentation</vt:lpstr>
      <vt:lpstr> </vt:lpstr>
      <vt:lpstr> </vt:lpstr>
      <vt:lpstr>PowerPoint Presentation</vt:lpstr>
      <vt:lpstr>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dc:creator>
  <cp:lastModifiedBy>Nada</cp:lastModifiedBy>
  <cp:revision>70</cp:revision>
  <dcterms:created xsi:type="dcterms:W3CDTF">2018-11-11T19:22:43Z</dcterms:created>
  <dcterms:modified xsi:type="dcterms:W3CDTF">2018-11-19T19:16:47Z</dcterms:modified>
</cp:coreProperties>
</file>